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BB2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7AE684-A3CF-4DCE-AD66-808DF9DA471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0F7B96-5927-46D8-B1B8-E4CCB68DB2A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lmartsupplychain.weebly.com/edi-system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edi.com/complimentary-integration-or-edi-assessment?__mscta=2685_95670_10204" TargetMode="External"/><Relationship Id="rId2" Type="http://schemas.openxmlformats.org/officeDocument/2006/relationships/hyperlink" Target="https://www.remedi.com/complimentary-integration-or-edi-assessment?__mscta=2339_77103_739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way.com/sites/default/files/resources/whitepapers/ovum_white_paper_biz_case_for_b2b_modernization_en.pdf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leo.com/blog/knowledge-base-edi-integratio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informit.com/articles/article.aspx?p=1393497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na otvorenom, zgrada&#10;&#10;Opis je automatski generiran">
            <a:extLst>
              <a:ext uri="{FF2B5EF4-FFF2-40B4-BE49-F238E27FC236}">
                <a16:creationId xmlns:a16="http://schemas.microsoft.com/office/drawing/2014/main" id="{C12B04FA-AA46-4221-98C2-8F3F7B683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42" y="-94749"/>
            <a:ext cx="12528884" cy="7047497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B27E944-E337-4D27-9C9F-A04732B7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9707EE2-9715-4F79-9E84-F42F9F83581E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B67851B-CC58-440E-9965-D75F72E54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73" y="847051"/>
            <a:ext cx="4572000" cy="4602806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48502" y="1329585"/>
            <a:ext cx="3736320" cy="3637738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br>
              <a:rPr lang="hr-HR" sz="6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Business </a:t>
            </a:r>
            <a:br>
              <a:rPr lang="hr-HR" sz="6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br>
              <a:rPr lang="hr-HR" sz="6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60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for EDI</a:t>
            </a:r>
          </a:p>
        </p:txBody>
      </p:sp>
    </p:spTree>
    <p:extLst>
      <p:ext uri="{BB962C8B-B14F-4D97-AF65-F5344CB8AC3E}">
        <p14:creationId xmlns:p14="http://schemas.microsoft.com/office/powerpoint/2010/main" val="350420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lika na kojoj se prikazuje scena&#10;&#10;Opis je automatski generiran">
            <a:extLst>
              <a:ext uri="{FF2B5EF4-FFF2-40B4-BE49-F238E27FC236}">
                <a16:creationId xmlns:a16="http://schemas.microsoft.com/office/drawing/2014/main" id="{C2C4F766-2677-4232-861E-13F2F42CB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/>
          <a:stretch/>
        </p:blipFill>
        <p:spPr>
          <a:xfrm>
            <a:off x="5422230" y="7754"/>
            <a:ext cx="92542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318" y="686791"/>
            <a:ext cx="11379200" cy="7588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0D6BB2"/>
                </a:solidFill>
              </a:rPr>
              <a:t>The Need </a:t>
            </a:r>
            <a:br>
              <a:rPr lang="hr-HR" sz="4000" dirty="0">
                <a:solidFill>
                  <a:srgbClr val="0D6BB2"/>
                </a:solidFill>
              </a:rPr>
            </a:br>
            <a:r>
              <a:rPr lang="en-US" sz="4000" dirty="0">
                <a:solidFill>
                  <a:srgbClr val="0D6BB2"/>
                </a:solidFill>
              </a:rPr>
              <a:t>for EDI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41419" y="1703015"/>
            <a:ext cx="4596065" cy="2705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For some companies, EDI is a must-have. (</a:t>
            </a:r>
            <a:r>
              <a:rPr lang="en-US" sz="1800" dirty="0">
                <a:hlinkClick r:id="rId3"/>
              </a:rPr>
              <a:t>Walmart</a:t>
            </a:r>
            <a:r>
              <a:rPr lang="en-US" sz="1800" dirty="0"/>
              <a:t> is an excellent example. To do business with the retail giant, you must have EDI.)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As digital transformation continues across multiple industries, more and more of your trading partners will likely require the use of EDI systems.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8A780-0262-4645-9AC1-D51F90638D90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1034C-9D3B-4D8C-8D38-248E1A9FD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3250BD8-19E5-405E-8544-C875C84BE967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E46C33C-D37A-472B-8CC4-E458CC25F285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10</a:t>
            </a:fld>
            <a:endParaRPr lang="en-US" b="1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E7B8B2F-9777-4232-8442-57D564421103}"/>
              </a:ext>
            </a:extLst>
          </p:cNvPr>
          <p:cNvSpPr txBox="1"/>
          <p:nvPr/>
        </p:nvSpPr>
        <p:spPr>
          <a:xfrm>
            <a:off x="625642" y="4661582"/>
            <a:ext cx="4266591" cy="1538883"/>
          </a:xfrm>
          <a:prstGeom prst="rect">
            <a:avLst/>
          </a:prstGeom>
          <a:solidFill>
            <a:srgbClr val="0D6BB2"/>
          </a:solidFill>
        </p:spPr>
        <p:txBody>
          <a:bodyPr wrap="square" rtlCol="0" anchor="ctr">
            <a:spAutoFit/>
          </a:bodyPr>
          <a:lstStyle/>
          <a:p>
            <a:pPr algn="ctr"/>
            <a:endParaRPr lang="hr-HR" sz="1400" b="1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The question is: </a:t>
            </a:r>
            <a:br>
              <a:rPr lang="hr-HR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Can you afford </a:t>
            </a:r>
            <a:r>
              <a:rPr lang="en-US" sz="2200" b="1" i="1" dirty="0">
                <a:solidFill>
                  <a:schemeClr val="bg1"/>
                </a:solidFill>
              </a:rPr>
              <a:t>not</a:t>
            </a:r>
            <a:r>
              <a:rPr lang="en-US" sz="2200" b="1" dirty="0">
                <a:solidFill>
                  <a:schemeClr val="bg1"/>
                </a:solidFill>
              </a:rPr>
              <a:t> to </a:t>
            </a:r>
            <a:br>
              <a:rPr lang="hr-HR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have an EDI system?</a:t>
            </a:r>
            <a:endParaRPr lang="hr-HR" sz="22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6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318" y="110062"/>
            <a:ext cx="11379200" cy="7588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D6BB2"/>
                </a:solidFill>
              </a:rPr>
              <a:t>REMEDI Can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7382" y="4586707"/>
            <a:ext cx="3745999" cy="1611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For a quarter of a century, REMEDI has been helping organizations find the EDI and B2B integration solutions that match their needs.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6AC9797-6909-42B0-857E-C9368132F7E5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8EB540-FBB4-463D-A3B2-0CE5E138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AC01BBD-CCA2-4B9D-98DD-34CEC6CDC9C4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5D076A-841C-46F6-8665-618A4F9B6151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11</a:t>
            </a:fld>
            <a:endParaRPr lang="en-US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F0CEBD-18E8-4E88-8218-DEA8F8AFBC97}"/>
              </a:ext>
            </a:extLst>
          </p:cNvPr>
          <p:cNvSpPr txBox="1">
            <a:spLocks/>
          </p:cNvSpPr>
          <p:nvPr/>
        </p:nvSpPr>
        <p:spPr>
          <a:xfrm>
            <a:off x="4295190" y="4586707"/>
            <a:ext cx="3513307" cy="16113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800" dirty="0"/>
              <a:t>Our skilled EDI professionals offer assessments of current EDI capabilities, along with guidance and support as your EDI ecosystem evolves.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E26F2E-565B-4F7A-B524-B765BDD480BF}"/>
              </a:ext>
            </a:extLst>
          </p:cNvPr>
          <p:cNvSpPr txBox="1">
            <a:spLocks/>
          </p:cNvSpPr>
          <p:nvPr/>
        </p:nvSpPr>
        <p:spPr>
          <a:xfrm>
            <a:off x="7956967" y="4586707"/>
            <a:ext cx="3603381" cy="12612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1800" dirty="0"/>
              <a:t>To learn about your EDI needs, get an </a:t>
            </a:r>
            <a:r>
              <a:rPr lang="en-US" sz="1800" dirty="0">
                <a:hlinkClick r:id="rId2"/>
              </a:rPr>
              <a:t>EDI assessment absolutely free</a:t>
            </a:r>
            <a:r>
              <a:rPr lang="en-US" sz="1800" dirty="0"/>
              <a:t> from REMEDI’s trained professionals today.</a:t>
            </a:r>
          </a:p>
          <a:p>
            <a:pPr marL="0" indent="0">
              <a:buFont typeface="Wingdings 2"/>
              <a:buNone/>
            </a:pPr>
            <a:endParaRPr lang="en-US" b="1" dirty="0"/>
          </a:p>
        </p:txBody>
      </p:sp>
      <p:pic>
        <p:nvPicPr>
          <p:cNvPr id="14" name="Picture 13" descr="Graphical user interface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AE7A250-D1A3-9A45-E71B-5FAA4B395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20" y="1344272"/>
            <a:ext cx="8050480" cy="284134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9ADC17E-BDA5-71D5-D930-86257A1382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2359252"/>
            <a:ext cx="3307837" cy="9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6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27" y="0"/>
            <a:ext cx="8604150" cy="6582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2513" y="1079261"/>
            <a:ext cx="6714310" cy="530225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D6BB2"/>
                </a:solidFill>
              </a:rPr>
              <a:t>Today’s Business </a:t>
            </a:r>
            <a:br>
              <a:rPr lang="hr-HR" sz="3600" dirty="0">
                <a:solidFill>
                  <a:srgbClr val="0D6BB2"/>
                </a:solidFill>
              </a:rPr>
            </a:br>
            <a:r>
              <a:rPr lang="en-US" sz="3600" dirty="0">
                <a:solidFill>
                  <a:srgbClr val="0D6BB2"/>
                </a:solidFill>
              </a:rPr>
              <a:t>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0890" y="1960437"/>
            <a:ext cx="5134747" cy="3493163"/>
          </a:xfrm>
        </p:spPr>
        <p:txBody>
          <a:bodyPr>
            <a:normAutofit/>
          </a:bodyPr>
          <a:lstStyle/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Today, your </a:t>
            </a:r>
            <a:r>
              <a:rPr lang="en-US" sz="1800" dirty="0">
                <a:hlinkClick r:id="rId3"/>
              </a:rPr>
              <a:t>supply chain</a:t>
            </a:r>
            <a:r>
              <a:rPr lang="en-US" sz="1800" dirty="0"/>
              <a:t> partners are not located across town or even in the same area code anymore.</a:t>
            </a:r>
            <a:endParaRPr lang="hr-HR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Most likely, you’re dealing with people in other time zones and other continents.</a:t>
            </a:r>
            <a:br>
              <a:rPr lang="hr-HR" sz="1800" dirty="0"/>
            </a:b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Sharing accurate information quickly is a must; no one can afford to miss documents such as invoices, advance shipping notices, or remittances.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D168A1-F64B-4A68-8B1D-6C0A9E000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C0B6C0C-D683-41B3-A0B9-4596103D8FFD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4523E19-1863-418C-8791-53349BABE131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2</a:t>
            </a:fld>
            <a:endParaRPr lang="en-US" b="1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FE09527-9A57-A192-0F83-2C35C92EC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1" y="5539439"/>
            <a:ext cx="2447989" cy="68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7673" y="1199882"/>
            <a:ext cx="7892060" cy="1016791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D6BB2"/>
                </a:solidFill>
              </a:rPr>
              <a:t>EDI: Allowing You to Communicate Clearly, </a:t>
            </a:r>
            <a:br>
              <a:rPr lang="hr-HR" sz="3600" dirty="0">
                <a:solidFill>
                  <a:srgbClr val="0D6BB2"/>
                </a:solidFill>
              </a:rPr>
            </a:br>
            <a:r>
              <a:rPr lang="en-US" sz="3600" dirty="0">
                <a:solidFill>
                  <a:srgbClr val="0D6BB2"/>
                </a:solidFill>
              </a:rPr>
              <a:t>Quickly, and Accurately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7673" y="2799052"/>
            <a:ext cx="5281863" cy="3178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That is where EDI comes into the picture. </a:t>
            </a:r>
            <a:r>
              <a:rPr lang="en-US" sz="1800" b="1" dirty="0">
                <a:hlinkClick r:id="rId2"/>
              </a:rPr>
              <a:t>EDI</a:t>
            </a:r>
            <a:r>
              <a:rPr lang="en-US" sz="1800" b="1" dirty="0"/>
              <a:t> (Electronic Data Interchange) is:</a:t>
            </a:r>
          </a:p>
          <a:p>
            <a:pPr marL="0" indent="0">
              <a:buNone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 computer-to-computer exchange of documents in a standard format between trading partners</a:t>
            </a:r>
            <a:br>
              <a:rPr lang="hr-HR" sz="1800" dirty="0"/>
            </a:b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automated, thus making it faster than other methods of information transfer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CEF87C-AD7B-447C-8162-CD6840397AD3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600CD9-3C10-4C40-97A4-6D3925748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BA75892-537D-4BE1-AC27-F101B9947DC8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A1CA4AD-2EE4-43ED-9928-DF869F62A3B9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3</a:t>
            </a:fld>
            <a:endParaRPr lang="en-US" b="1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1615B2AA-7476-BBAB-F661-510E1B06B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1659"/>
            <a:ext cx="5371429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7357" y="593646"/>
            <a:ext cx="6448927" cy="841375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latin typeface="+mn-lt"/>
              </a:rPr>
              <a:t>What Are the Benefits of EDI?</a:t>
            </a:r>
            <a:br>
              <a:rPr lang="en-US" sz="3100" dirty="0">
                <a:solidFill>
                  <a:schemeClr val="tx1"/>
                </a:solidFill>
                <a:latin typeface="+mn-lt"/>
              </a:rPr>
            </a:br>
            <a:r>
              <a:rPr lang="en-US" sz="4400" b="1" dirty="0">
                <a:solidFill>
                  <a:srgbClr val="0D6BB2"/>
                </a:solidFill>
                <a:latin typeface="+mn-lt"/>
              </a:rPr>
              <a:t>COST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7357" y="1781992"/>
            <a:ext cx="5378117" cy="4625975"/>
          </a:xfrm>
        </p:spPr>
        <p:txBody>
          <a:bodyPr>
            <a:normAutofit/>
          </a:bodyPr>
          <a:lstStyle/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Human error costs companies millions of dollars each year. Because EDI is automated, there’s almost no need for human intervention and less chance of human error.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Thanks to automating the flow of information, EDI is less expensive than other methods of sending information.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Paper-based methods of storing and transmitting information are pricey; researchers estimate that companies spend </a:t>
            </a:r>
            <a:r>
              <a:rPr lang="en-US" sz="1800" dirty="0">
                <a:hlinkClick r:id="rId2"/>
              </a:rPr>
              <a:t>$8 billion </a:t>
            </a:r>
            <a:r>
              <a:rPr lang="en-US" sz="1800" dirty="0"/>
              <a:t>a year managing paper. EDI systems eliminate this costly process.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69"/>
          <a:stretch/>
        </p:blipFill>
        <p:spPr>
          <a:xfrm>
            <a:off x="6472649" y="-3323"/>
            <a:ext cx="5719351" cy="639925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69D8F2B-0143-4901-B9E1-F3B0A5F027E7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74AADF-FE90-4AE0-B3D1-437439CF3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2F738DB-F7B9-4520-AD68-02A03CFBA0ED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9203FAC-F624-426D-9ECF-D6D7E11A50C1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971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15350" y="523126"/>
            <a:ext cx="5929232" cy="917575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latin typeface="+mn-lt"/>
              </a:rPr>
              <a:t>What Are the Benefits of EDI?</a:t>
            </a:r>
            <a:br>
              <a:rPr lang="en-US" dirty="0"/>
            </a:br>
            <a:r>
              <a:rPr lang="en-US" sz="4400" dirty="0">
                <a:solidFill>
                  <a:srgbClr val="0D6BB2"/>
                </a:solidFill>
              </a:rPr>
              <a:t>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46339" y="2542985"/>
            <a:ext cx="4563335" cy="252909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EDI consumes information directly from the system of record, meaning that there is no need for manual data entry. </a:t>
            </a:r>
            <a:endParaRPr lang="hr-HR" sz="1800" dirty="0"/>
          </a:p>
          <a:p>
            <a:pPr marL="0" indent="0">
              <a:buNone/>
            </a:pPr>
            <a:r>
              <a:rPr lang="en-US" sz="1800" dirty="0"/>
              <a:t>That significantly reduces the occurrence of errors.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/>
          <a:stretch/>
        </p:blipFill>
        <p:spPr>
          <a:xfrm>
            <a:off x="6364867" y="0"/>
            <a:ext cx="7865288" cy="644316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1AA3B2-5166-4CDC-BB45-38BD19293552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4A82F44-0D66-475A-A845-ABA0FF6C3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F8F67BC-A0F0-482A-9A63-B8570AD99529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D6AAC2A-31D6-400F-A53D-A8C9DF9E7A52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0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bjekt&#10;&#10;Opis je automatski generiran">
            <a:extLst>
              <a:ext uri="{FF2B5EF4-FFF2-40B4-BE49-F238E27FC236}">
                <a16:creationId xmlns:a16="http://schemas.microsoft.com/office/drawing/2014/main" id="{2BC22766-1C3A-426F-AA30-53D0EAF518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21229"/>
          <a:stretch/>
        </p:blipFill>
        <p:spPr>
          <a:xfrm>
            <a:off x="6545179" y="0"/>
            <a:ext cx="6645443" cy="6650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318" y="556432"/>
            <a:ext cx="6065924" cy="879475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latin typeface="+mn-lt"/>
              </a:rPr>
              <a:t>What Are the Benefits of EDI?</a:t>
            </a:r>
            <a:br>
              <a:rPr lang="en-US" sz="2900" dirty="0">
                <a:solidFill>
                  <a:schemeClr val="tx1"/>
                </a:solidFill>
                <a:latin typeface="+mn-lt"/>
              </a:rPr>
            </a:br>
            <a:r>
              <a:rPr lang="en-US" sz="4400" dirty="0">
                <a:solidFill>
                  <a:srgbClr val="0D6BB2"/>
                </a:solidFill>
              </a:rPr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67719" y="1984377"/>
            <a:ext cx="4541955" cy="3802813"/>
          </a:xfrm>
        </p:spPr>
        <p:txBody>
          <a:bodyPr>
            <a:normAutofit/>
          </a:bodyPr>
          <a:lstStyle/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With EDI, you do not have to wait for an email, a fax, or even snail mail.</a:t>
            </a:r>
            <a:br>
              <a:rPr lang="hr-HR" sz="1800" dirty="0"/>
            </a:b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You receive information almost instantly, meaning order to shipment times can be cut by 50-60%.</a:t>
            </a:r>
            <a:endParaRPr lang="hr-HR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If you’re a supplier, you can get your inventory out the door faster. </a:t>
            </a:r>
            <a:endParaRPr lang="hr-HR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If you’re a customer, you receive your order faster.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B4039FE-BAE5-4E87-899F-558F044C0AA8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617EB8-F975-4A36-8766-FE841969B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A57FECF-2560-4917-A922-A612955A6510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AE4776B-B78A-4BB0-9654-73EFD4DC2830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2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318" y="627606"/>
            <a:ext cx="6200695" cy="825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latin typeface="+mn-lt"/>
              </a:rPr>
              <a:t>What Are the Benefits of EDI?</a:t>
            </a:r>
            <a:br>
              <a:rPr lang="en-US" dirty="0"/>
            </a:br>
            <a:r>
              <a:rPr lang="en-US" sz="4400" dirty="0">
                <a:solidFill>
                  <a:srgbClr val="0D6BB2"/>
                </a:solidFill>
              </a:rPr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52696" y="2104776"/>
            <a:ext cx="4508852" cy="3513971"/>
          </a:xfrm>
        </p:spPr>
        <p:txBody>
          <a:bodyPr>
            <a:normAutofit/>
          </a:bodyPr>
          <a:lstStyle/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EDI has built-in security measures.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Only authorized users have access.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Information cannot be changed when it is in transit, so what you send is what the other party receives.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Many EDI systems come with archive tracking and audit capabilities.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65" y="-24064"/>
            <a:ext cx="7073188" cy="640701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DF82635-71A2-4D01-A533-A79E6CDCB76E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0EC998-8594-4106-91FD-5DFE23408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C00A5F8-ACFF-4FA8-B8B6-6EA0DC35DAA5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617F5F7-4C87-4D85-AC94-43CD5C29F4D6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608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voda, nebo&#10;&#10;Opis je automatski generiran">
            <a:extLst>
              <a:ext uri="{FF2B5EF4-FFF2-40B4-BE49-F238E27FC236}">
                <a16:creationId xmlns:a16="http://schemas.microsoft.com/office/drawing/2014/main" id="{7D09E27A-380D-4223-BD3E-31C3C93321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/>
          <a:stretch/>
        </p:blipFill>
        <p:spPr>
          <a:xfrm>
            <a:off x="6452557" y="0"/>
            <a:ext cx="814175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318" y="662107"/>
            <a:ext cx="5949239" cy="849313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latin typeface="+mn-lt"/>
              </a:rPr>
              <a:t>What Are the Benefits of EDI? </a:t>
            </a:r>
            <a:br>
              <a:rPr lang="en-US" dirty="0"/>
            </a:br>
            <a:r>
              <a:rPr lang="en-US" sz="4400" dirty="0">
                <a:solidFill>
                  <a:srgbClr val="0D6BB2"/>
                </a:solidFill>
              </a:rPr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25642" y="1819655"/>
            <a:ext cx="5470358" cy="4572000"/>
          </a:xfrm>
        </p:spPr>
        <p:txBody>
          <a:bodyPr>
            <a:normAutofit/>
          </a:bodyPr>
          <a:lstStyle/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All of the aforementioned benefits lead to greater efficiency.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When your information is secure, accurate, and delivered quickly and cost-effectively, the process of data transmission is more efficient.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Because information is transmitted more efficiently, other operations can move more efficiently, too (such as order fulfillment and payments).</a:t>
            </a:r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>
                <a:srgbClr val="0D6BB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Greater efficiency in your processes can lead to significant cost reduction over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1E884-59FF-4488-B88D-5DFB7805282F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D0C25B-CBF3-4424-8DC9-F9EB777D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A2AE52D-E096-4264-8C17-F436FBD04A2A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456B184-25F0-4CE6-9F0E-7EC144DA15E6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649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318" y="609959"/>
            <a:ext cx="11379200" cy="8088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/>
                </a:solidFill>
                <a:latin typeface="+mn-lt"/>
              </a:rPr>
              <a:t>What Are the Benefits of EDI? </a:t>
            </a:r>
            <a:br>
              <a:rPr lang="en-US" dirty="0"/>
            </a:br>
            <a:r>
              <a:rPr lang="en-US" sz="4400" dirty="0">
                <a:solidFill>
                  <a:srgbClr val="0D6BB2"/>
                </a:solidFill>
              </a:rPr>
              <a:t>A COMPETITIVE ADVANTAGE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2643" y="5467031"/>
            <a:ext cx="10586554" cy="781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When you can exchange information securely, quickly, accurately, efficiently, and cost-effectively, that makes it easier to do business with you. That ability will make people want to work with you.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67066"/>
            <a:ext cx="12178868" cy="363348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47FE056-89AC-480D-98B0-840EAE221E47}"/>
              </a:ext>
            </a:extLst>
          </p:cNvPr>
          <p:cNvSpPr txBox="1">
            <a:spLocks/>
          </p:cNvSpPr>
          <p:nvPr/>
        </p:nvSpPr>
        <p:spPr>
          <a:xfrm>
            <a:off x="11364563" y="6407967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7D30DE5-E666-4870-89D9-FB5F10042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1657"/>
            <a:ext cx="12192000" cy="466343"/>
          </a:xfrm>
          <a:prstGeom prst="rect">
            <a:avLst/>
          </a:prstGeom>
          <a:solidFill>
            <a:srgbClr val="0D6BB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3AD3048-0DE1-4260-BD1C-C82979BE7932}"/>
              </a:ext>
            </a:extLst>
          </p:cNvPr>
          <p:cNvSpPr txBox="1"/>
          <p:nvPr/>
        </p:nvSpPr>
        <p:spPr>
          <a:xfrm>
            <a:off x="503318" y="6501717"/>
            <a:ext cx="5949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Provided by REMEDI</a:t>
            </a:r>
            <a:r>
              <a:rPr lang="hr-HR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</a:t>
            </a:r>
            <a:r>
              <a:rPr lang="en-US" sz="1000" b="1" i="0" kern="12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partner in EDI and B2B Integration.</a:t>
            </a:r>
            <a:endParaRPr lang="en-US" sz="1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6FABCD8-C43D-42D4-A392-7E75D8677EE8}"/>
              </a:ext>
            </a:extLst>
          </p:cNvPr>
          <p:cNvSpPr txBox="1">
            <a:spLocks/>
          </p:cNvSpPr>
          <p:nvPr/>
        </p:nvSpPr>
        <p:spPr>
          <a:xfrm>
            <a:off x="11366506" y="6408922"/>
            <a:ext cx="812800" cy="4413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A83942B-2981-4D11-8DB6-3FAF58970385}" type="slidenum">
              <a:rPr lang="en-US" b="1" smtClean="0"/>
              <a:pPr algn="ctr"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6766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Prilagođeno 1">
      <a:dk1>
        <a:sysClr val="windowText" lastClr="000000"/>
      </a:dk1>
      <a:lt1>
        <a:sysClr val="window" lastClr="FFFFFF"/>
      </a:lt1>
      <a:dk2>
        <a:srgbClr val="0066CC"/>
      </a:dk2>
      <a:lt2>
        <a:srgbClr val="CFE0CF"/>
      </a:lt2>
      <a:accent1>
        <a:srgbClr val="527D55"/>
      </a:accent1>
      <a:accent2>
        <a:srgbClr val="AAC7AC"/>
      </a:accent2>
      <a:accent3>
        <a:srgbClr val="66A7B8"/>
      </a:accent3>
      <a:accent4>
        <a:srgbClr val="66A7B8"/>
      </a:accent4>
      <a:accent5>
        <a:srgbClr val="527D55"/>
      </a:accent5>
      <a:accent6>
        <a:srgbClr val="CFE0CF"/>
      </a:accent6>
      <a:hlink>
        <a:srgbClr val="002060"/>
      </a:hlink>
      <a:folHlink>
        <a:srgbClr val="002060"/>
      </a:folHlink>
    </a:clrScheme>
    <a:fontScheme name="Prilagođeno 1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1034</TotalTime>
  <Words>803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open sans</vt:lpstr>
      <vt:lpstr>open sans</vt:lpstr>
      <vt:lpstr>open sans bold</vt:lpstr>
      <vt:lpstr>Wingdings</vt:lpstr>
      <vt:lpstr>Wingdings 2</vt:lpstr>
      <vt:lpstr>Civic</vt:lpstr>
      <vt:lpstr>The  Business  Case  for EDI</vt:lpstr>
      <vt:lpstr>Today’s Business  Environment</vt:lpstr>
      <vt:lpstr>EDI: Allowing You to Communicate Clearly,  Quickly, and Accurately </vt:lpstr>
      <vt:lpstr>What Are the Benefits of EDI? COST SAVINGS</vt:lpstr>
      <vt:lpstr>What Are the Benefits of EDI? ACCURACY</vt:lpstr>
      <vt:lpstr>What Are the Benefits of EDI? SPEED</vt:lpstr>
      <vt:lpstr>What Are the Benefits of EDI? SECURITY</vt:lpstr>
      <vt:lpstr>What Are the Benefits of EDI?  EFFICIENCY</vt:lpstr>
      <vt:lpstr>What Are the Benefits of EDI?  A COMPETITIVE ADVANTAGE </vt:lpstr>
      <vt:lpstr>The Need  for EDI </vt:lpstr>
      <vt:lpstr>REMEDI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Sarfin</dc:creator>
  <cp:lastModifiedBy>Brooke Lester</cp:lastModifiedBy>
  <cp:revision>39</cp:revision>
  <dcterms:created xsi:type="dcterms:W3CDTF">2019-07-09T02:34:18Z</dcterms:created>
  <dcterms:modified xsi:type="dcterms:W3CDTF">2023-05-03T14:09:26Z</dcterms:modified>
</cp:coreProperties>
</file>