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CC0"/>
    <a:srgbClr val="6E6E70"/>
    <a:srgbClr val="5EBE7F"/>
    <a:srgbClr val="A5B1C1"/>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5229D-85CE-4109-AEBF-1C6006FAD0FC}" v="117" dt="2020-06-29T20:01:58.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56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BF68A-1B5F-4ACE-84DA-9A0E47B8B28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8A29F062-A71A-4493-9FCC-EE3BAEF427F4}">
      <dgm:prSet phldrT="[Text]"/>
      <dgm:spPr>
        <a:solidFill>
          <a:srgbClr val="5EBE7F"/>
        </a:solidFill>
      </dgm:spPr>
      <dgm:t>
        <a:bodyPr/>
        <a:lstStyle/>
        <a:p>
          <a:r>
            <a:rPr lang="en-US" b="1" dirty="0"/>
            <a:t>VAN</a:t>
          </a:r>
        </a:p>
      </dgm:t>
    </dgm:pt>
    <dgm:pt modelId="{99A93BEA-B986-4E26-8FDD-60BE0A493A6F}" type="parTrans" cxnId="{62750CE8-5995-4B3A-84E5-A1584BE459F3}">
      <dgm:prSet/>
      <dgm:spPr/>
      <dgm:t>
        <a:bodyPr/>
        <a:lstStyle/>
        <a:p>
          <a:endParaRPr lang="en-US"/>
        </a:p>
      </dgm:t>
    </dgm:pt>
    <dgm:pt modelId="{2AD021E4-0D5B-4700-A51A-70BB75C52305}" type="sibTrans" cxnId="{62750CE8-5995-4B3A-84E5-A1584BE459F3}">
      <dgm:prSet/>
      <dgm:spPr/>
      <dgm:t>
        <a:bodyPr/>
        <a:lstStyle/>
        <a:p>
          <a:endParaRPr lang="en-US"/>
        </a:p>
      </dgm:t>
    </dgm:pt>
    <dgm:pt modelId="{3BE95C1E-767C-4E84-B575-437807606604}">
      <dgm:prSet phldrT="[Text]" custT="1"/>
      <dgm:spPr>
        <a:solidFill>
          <a:srgbClr val="5EBE7F"/>
        </a:solidFill>
      </dgm:spPr>
      <dgm:t>
        <a:bodyPr/>
        <a:lstStyle/>
        <a:p>
          <a:r>
            <a:rPr lang="en-US" sz="1800" b="1" dirty="0"/>
            <a:t>Company</a:t>
          </a:r>
        </a:p>
      </dgm:t>
    </dgm:pt>
    <dgm:pt modelId="{782E22AF-1C84-48C0-9194-8EC5D1547845}" type="parTrans" cxnId="{22DCE0EF-C79D-41F1-8906-239266F9378F}">
      <dgm:prSet/>
      <dgm:spPr/>
      <dgm:t>
        <a:bodyPr/>
        <a:lstStyle/>
        <a:p>
          <a:endParaRPr lang="en-US"/>
        </a:p>
      </dgm:t>
    </dgm:pt>
    <dgm:pt modelId="{3BF6A07F-C3C6-4FE9-8B43-1C6F2FF01372}" type="sibTrans" cxnId="{22DCE0EF-C79D-41F1-8906-239266F9378F}">
      <dgm:prSet/>
      <dgm:spPr/>
      <dgm:t>
        <a:bodyPr/>
        <a:lstStyle/>
        <a:p>
          <a:endParaRPr lang="en-US"/>
        </a:p>
      </dgm:t>
    </dgm:pt>
    <dgm:pt modelId="{C3C50D9B-AA47-437A-8226-B464C506E766}">
      <dgm:prSet phldrT="[Text]" custT="1"/>
      <dgm:spPr>
        <a:solidFill>
          <a:srgbClr val="5EBE7F"/>
        </a:solidFill>
      </dgm:spPr>
      <dgm:t>
        <a:bodyPr/>
        <a:lstStyle/>
        <a:p>
          <a:r>
            <a:rPr lang="en-US" sz="1800" b="1" dirty="0"/>
            <a:t>Trading Partner</a:t>
          </a:r>
        </a:p>
      </dgm:t>
    </dgm:pt>
    <dgm:pt modelId="{DB5D7A6F-B745-4A4C-8287-53F92D0FC5CC}" type="parTrans" cxnId="{6661A0C6-F4EC-4191-8772-ECF29E4DF890}">
      <dgm:prSet/>
      <dgm:spPr/>
      <dgm:t>
        <a:bodyPr/>
        <a:lstStyle/>
        <a:p>
          <a:endParaRPr lang="en-US"/>
        </a:p>
      </dgm:t>
    </dgm:pt>
    <dgm:pt modelId="{AF046605-943E-4816-987C-C824DC2F8451}" type="sibTrans" cxnId="{6661A0C6-F4EC-4191-8772-ECF29E4DF890}">
      <dgm:prSet/>
      <dgm:spPr/>
      <dgm:t>
        <a:bodyPr/>
        <a:lstStyle/>
        <a:p>
          <a:endParaRPr lang="en-US"/>
        </a:p>
      </dgm:t>
    </dgm:pt>
    <dgm:pt modelId="{15C045BE-DC63-4F20-BAD0-423183C2ED50}">
      <dgm:prSet phldrT="[Text]" custT="1"/>
      <dgm:spPr>
        <a:solidFill>
          <a:srgbClr val="5EBE7F"/>
        </a:solidFill>
      </dgm:spPr>
      <dgm:t>
        <a:bodyPr/>
        <a:lstStyle/>
        <a:p>
          <a:r>
            <a:rPr lang="en-US" sz="1800" b="1" dirty="0"/>
            <a:t>Trading Partner</a:t>
          </a:r>
        </a:p>
      </dgm:t>
    </dgm:pt>
    <dgm:pt modelId="{558920CE-CB67-4B36-A9B7-157BBFFDD28B}" type="parTrans" cxnId="{8E4182C2-1E79-4DD7-9444-214B4160BD42}">
      <dgm:prSet/>
      <dgm:spPr/>
      <dgm:t>
        <a:bodyPr/>
        <a:lstStyle/>
        <a:p>
          <a:endParaRPr lang="en-US"/>
        </a:p>
      </dgm:t>
    </dgm:pt>
    <dgm:pt modelId="{9ECFAF2F-A8A3-4948-A0A7-5D619FD4CB70}" type="sibTrans" cxnId="{8E4182C2-1E79-4DD7-9444-214B4160BD42}">
      <dgm:prSet/>
      <dgm:spPr/>
      <dgm:t>
        <a:bodyPr/>
        <a:lstStyle/>
        <a:p>
          <a:endParaRPr lang="en-US"/>
        </a:p>
      </dgm:t>
    </dgm:pt>
    <dgm:pt modelId="{379B957F-9405-4FD0-93AD-EEF29337CB5D}">
      <dgm:prSet custT="1"/>
      <dgm:spPr>
        <a:solidFill>
          <a:srgbClr val="5EBE7F"/>
        </a:solidFill>
      </dgm:spPr>
      <dgm:t>
        <a:bodyPr/>
        <a:lstStyle/>
        <a:p>
          <a:r>
            <a:rPr lang="en-US" sz="1800" b="1" dirty="0"/>
            <a:t>Trading Partner</a:t>
          </a:r>
        </a:p>
      </dgm:t>
    </dgm:pt>
    <dgm:pt modelId="{D8756925-17C4-442A-AC3F-D867418E5971}" type="parTrans" cxnId="{3E923661-B219-4A13-94D2-90042C426954}">
      <dgm:prSet/>
      <dgm:spPr/>
      <dgm:t>
        <a:bodyPr/>
        <a:lstStyle/>
        <a:p>
          <a:endParaRPr lang="en-US"/>
        </a:p>
      </dgm:t>
    </dgm:pt>
    <dgm:pt modelId="{9191CF1F-E881-46DC-9822-5D9646A50CEB}" type="sibTrans" cxnId="{3E923661-B219-4A13-94D2-90042C426954}">
      <dgm:prSet/>
      <dgm:spPr/>
      <dgm:t>
        <a:bodyPr/>
        <a:lstStyle/>
        <a:p>
          <a:endParaRPr lang="en-US"/>
        </a:p>
      </dgm:t>
    </dgm:pt>
    <dgm:pt modelId="{1CF0F47A-52DB-40EF-AC4A-2DA7021BF16C}" type="pres">
      <dgm:prSet presAssocID="{787BF68A-1B5F-4ACE-84DA-9A0E47B8B28F}" presName="Name0" presStyleCnt="0">
        <dgm:presLayoutVars>
          <dgm:chMax val="1"/>
          <dgm:chPref val="1"/>
          <dgm:dir/>
          <dgm:animOne val="branch"/>
          <dgm:animLvl val="lvl"/>
        </dgm:presLayoutVars>
      </dgm:prSet>
      <dgm:spPr/>
    </dgm:pt>
    <dgm:pt modelId="{CDBA2B9B-08C0-44C9-B65F-1E429D4C77D4}" type="pres">
      <dgm:prSet presAssocID="{8A29F062-A71A-4493-9FCC-EE3BAEF427F4}" presName="singleCycle" presStyleCnt="0"/>
      <dgm:spPr/>
    </dgm:pt>
    <dgm:pt modelId="{52FC58B9-2D8D-4180-8501-259CA1E009AB}" type="pres">
      <dgm:prSet presAssocID="{8A29F062-A71A-4493-9FCC-EE3BAEF427F4}" presName="singleCenter" presStyleLbl="node1" presStyleIdx="0" presStyleCnt="5" custScaleX="78394" custScaleY="69938" custLinFactNeighborX="23113" custLinFactNeighborY="11841">
        <dgm:presLayoutVars>
          <dgm:chMax val="7"/>
          <dgm:chPref val="7"/>
        </dgm:presLayoutVars>
      </dgm:prSet>
      <dgm:spPr/>
    </dgm:pt>
    <dgm:pt modelId="{3889ED92-85F6-442A-B8DE-45C3025A88C0}" type="pres">
      <dgm:prSet presAssocID="{782E22AF-1C84-48C0-9194-8EC5D1547845}" presName="Name56" presStyleLbl="parChTrans1D2" presStyleIdx="0" presStyleCnt="4"/>
      <dgm:spPr/>
    </dgm:pt>
    <dgm:pt modelId="{7350139D-957D-45ED-9342-FD818116FA2D}" type="pres">
      <dgm:prSet presAssocID="{3BE95C1E-767C-4E84-B575-437807606604}" presName="text0" presStyleLbl="node1" presStyleIdx="1" presStyleCnt="5" custRadScaleRad="35351" custRadScaleInc="-291202">
        <dgm:presLayoutVars>
          <dgm:bulletEnabled val="1"/>
        </dgm:presLayoutVars>
      </dgm:prSet>
      <dgm:spPr/>
    </dgm:pt>
    <dgm:pt modelId="{1B8F8C42-FA01-4A9D-864A-02269887648C}" type="pres">
      <dgm:prSet presAssocID="{DB5D7A6F-B745-4A4C-8287-53F92D0FC5CC}" presName="Name56" presStyleLbl="parChTrans1D2" presStyleIdx="1" presStyleCnt="4"/>
      <dgm:spPr/>
    </dgm:pt>
    <dgm:pt modelId="{29BB9911-1AE1-4EEE-ABE5-C738EA642CCB}" type="pres">
      <dgm:prSet presAssocID="{C3C50D9B-AA47-437A-8226-B464C506E766}" presName="text0" presStyleLbl="node1" presStyleIdx="2" presStyleCnt="5" custRadScaleRad="126682" custRadScaleInc="-40123">
        <dgm:presLayoutVars>
          <dgm:bulletEnabled val="1"/>
        </dgm:presLayoutVars>
      </dgm:prSet>
      <dgm:spPr/>
    </dgm:pt>
    <dgm:pt modelId="{08575D55-9D5B-4D8B-B843-79BA89BC7DC2}" type="pres">
      <dgm:prSet presAssocID="{558920CE-CB67-4B36-A9B7-157BBFFDD28B}" presName="Name56" presStyleLbl="parChTrans1D2" presStyleIdx="2" presStyleCnt="4"/>
      <dgm:spPr/>
    </dgm:pt>
    <dgm:pt modelId="{20C13DBE-B610-4A8D-80D3-71A2D681D8F0}" type="pres">
      <dgm:prSet presAssocID="{15C045BE-DC63-4F20-BAD0-423183C2ED50}" presName="text0" presStyleLbl="node1" presStyleIdx="3" presStyleCnt="5" custRadScaleRad="150168" custRadScaleInc="-125134">
        <dgm:presLayoutVars>
          <dgm:bulletEnabled val="1"/>
        </dgm:presLayoutVars>
      </dgm:prSet>
      <dgm:spPr/>
    </dgm:pt>
    <dgm:pt modelId="{54486E3B-22E2-4DCA-8DED-454F400E2038}" type="pres">
      <dgm:prSet presAssocID="{D8756925-17C4-442A-AC3F-D867418E5971}" presName="Name56" presStyleLbl="parChTrans1D2" presStyleIdx="3" presStyleCnt="4"/>
      <dgm:spPr/>
    </dgm:pt>
    <dgm:pt modelId="{12C68069-60BB-4668-B21C-DD6046FD6585}" type="pres">
      <dgm:prSet presAssocID="{379B957F-9405-4FD0-93AD-EEF29337CB5D}" presName="text0" presStyleLbl="node1" presStyleIdx="4" presStyleCnt="5" custRadScaleRad="123770" custRadScaleInc="-376290">
        <dgm:presLayoutVars>
          <dgm:bulletEnabled val="1"/>
        </dgm:presLayoutVars>
      </dgm:prSet>
      <dgm:spPr/>
    </dgm:pt>
  </dgm:ptLst>
  <dgm:cxnLst>
    <dgm:cxn modelId="{1F55DD2E-85AA-4748-88DE-25DBE368C230}" type="presOf" srcId="{379B957F-9405-4FD0-93AD-EEF29337CB5D}" destId="{12C68069-60BB-4668-B21C-DD6046FD6585}" srcOrd="0" destOrd="0" presId="urn:microsoft.com/office/officeart/2008/layout/RadialCluster"/>
    <dgm:cxn modelId="{3E923661-B219-4A13-94D2-90042C426954}" srcId="{8A29F062-A71A-4493-9FCC-EE3BAEF427F4}" destId="{379B957F-9405-4FD0-93AD-EEF29337CB5D}" srcOrd="3" destOrd="0" parTransId="{D8756925-17C4-442A-AC3F-D867418E5971}" sibTransId="{9191CF1F-E881-46DC-9822-5D9646A50CEB}"/>
    <dgm:cxn modelId="{CF1D3164-2033-4B0A-A102-FB859AAD378B}" type="presOf" srcId="{15C045BE-DC63-4F20-BAD0-423183C2ED50}" destId="{20C13DBE-B610-4A8D-80D3-71A2D681D8F0}" srcOrd="0" destOrd="0" presId="urn:microsoft.com/office/officeart/2008/layout/RadialCluster"/>
    <dgm:cxn modelId="{8BFF9E47-AFBA-4717-BB2C-58A7FA701A36}" type="presOf" srcId="{3BE95C1E-767C-4E84-B575-437807606604}" destId="{7350139D-957D-45ED-9342-FD818116FA2D}" srcOrd="0" destOrd="0" presId="urn:microsoft.com/office/officeart/2008/layout/RadialCluster"/>
    <dgm:cxn modelId="{0D1D4068-BB83-496F-BE1A-B5D453D45701}" type="presOf" srcId="{C3C50D9B-AA47-437A-8226-B464C506E766}" destId="{29BB9911-1AE1-4EEE-ABE5-C738EA642CCB}" srcOrd="0" destOrd="0" presId="urn:microsoft.com/office/officeart/2008/layout/RadialCluster"/>
    <dgm:cxn modelId="{AA551B76-8DEC-4CAB-9C4E-F604AE1B4D86}" type="presOf" srcId="{DB5D7A6F-B745-4A4C-8287-53F92D0FC5CC}" destId="{1B8F8C42-FA01-4A9D-864A-02269887648C}" srcOrd="0" destOrd="0" presId="urn:microsoft.com/office/officeart/2008/layout/RadialCluster"/>
    <dgm:cxn modelId="{EC6158A9-0FDC-41B3-8B5F-E47AA7E018FF}" type="presOf" srcId="{8A29F062-A71A-4493-9FCC-EE3BAEF427F4}" destId="{52FC58B9-2D8D-4180-8501-259CA1E009AB}" srcOrd="0" destOrd="0" presId="urn:microsoft.com/office/officeart/2008/layout/RadialCluster"/>
    <dgm:cxn modelId="{8E4182C2-1E79-4DD7-9444-214B4160BD42}" srcId="{8A29F062-A71A-4493-9FCC-EE3BAEF427F4}" destId="{15C045BE-DC63-4F20-BAD0-423183C2ED50}" srcOrd="2" destOrd="0" parTransId="{558920CE-CB67-4B36-A9B7-157BBFFDD28B}" sibTransId="{9ECFAF2F-A8A3-4948-A0A7-5D619FD4CB70}"/>
    <dgm:cxn modelId="{6661A0C6-F4EC-4191-8772-ECF29E4DF890}" srcId="{8A29F062-A71A-4493-9FCC-EE3BAEF427F4}" destId="{C3C50D9B-AA47-437A-8226-B464C506E766}" srcOrd="1" destOrd="0" parTransId="{DB5D7A6F-B745-4A4C-8287-53F92D0FC5CC}" sibTransId="{AF046605-943E-4816-987C-C824DC2F8451}"/>
    <dgm:cxn modelId="{F34382CE-397E-4C76-963D-75E071F2CCDE}" type="presOf" srcId="{787BF68A-1B5F-4ACE-84DA-9A0E47B8B28F}" destId="{1CF0F47A-52DB-40EF-AC4A-2DA7021BF16C}" srcOrd="0" destOrd="0" presId="urn:microsoft.com/office/officeart/2008/layout/RadialCluster"/>
    <dgm:cxn modelId="{1810CDD2-3101-4114-A656-1A06007B0733}" type="presOf" srcId="{782E22AF-1C84-48C0-9194-8EC5D1547845}" destId="{3889ED92-85F6-442A-B8DE-45C3025A88C0}" srcOrd="0" destOrd="0" presId="urn:microsoft.com/office/officeart/2008/layout/RadialCluster"/>
    <dgm:cxn modelId="{4EB581E4-9210-4319-BADE-698AF170935D}" type="presOf" srcId="{D8756925-17C4-442A-AC3F-D867418E5971}" destId="{54486E3B-22E2-4DCA-8DED-454F400E2038}" srcOrd="0" destOrd="0" presId="urn:microsoft.com/office/officeart/2008/layout/RadialCluster"/>
    <dgm:cxn modelId="{62750CE8-5995-4B3A-84E5-A1584BE459F3}" srcId="{787BF68A-1B5F-4ACE-84DA-9A0E47B8B28F}" destId="{8A29F062-A71A-4493-9FCC-EE3BAEF427F4}" srcOrd="0" destOrd="0" parTransId="{99A93BEA-B986-4E26-8FDD-60BE0A493A6F}" sibTransId="{2AD021E4-0D5B-4700-A51A-70BB75C52305}"/>
    <dgm:cxn modelId="{AFB737EA-1911-41C4-A777-C0A469B724D1}" type="presOf" srcId="{558920CE-CB67-4B36-A9B7-157BBFFDD28B}" destId="{08575D55-9D5B-4D8B-B843-79BA89BC7DC2}" srcOrd="0" destOrd="0" presId="urn:microsoft.com/office/officeart/2008/layout/RadialCluster"/>
    <dgm:cxn modelId="{22DCE0EF-C79D-41F1-8906-239266F9378F}" srcId="{8A29F062-A71A-4493-9FCC-EE3BAEF427F4}" destId="{3BE95C1E-767C-4E84-B575-437807606604}" srcOrd="0" destOrd="0" parTransId="{782E22AF-1C84-48C0-9194-8EC5D1547845}" sibTransId="{3BF6A07F-C3C6-4FE9-8B43-1C6F2FF01372}"/>
    <dgm:cxn modelId="{492B214C-5D85-456A-90A4-EB7002F1E0BE}" type="presParOf" srcId="{1CF0F47A-52DB-40EF-AC4A-2DA7021BF16C}" destId="{CDBA2B9B-08C0-44C9-B65F-1E429D4C77D4}" srcOrd="0" destOrd="0" presId="urn:microsoft.com/office/officeart/2008/layout/RadialCluster"/>
    <dgm:cxn modelId="{E681DF58-9411-4733-AB2D-5B8AD3C9C2D4}" type="presParOf" srcId="{CDBA2B9B-08C0-44C9-B65F-1E429D4C77D4}" destId="{52FC58B9-2D8D-4180-8501-259CA1E009AB}" srcOrd="0" destOrd="0" presId="urn:microsoft.com/office/officeart/2008/layout/RadialCluster"/>
    <dgm:cxn modelId="{3AED3F80-0A54-4CE9-AFE1-E345820C74D0}" type="presParOf" srcId="{CDBA2B9B-08C0-44C9-B65F-1E429D4C77D4}" destId="{3889ED92-85F6-442A-B8DE-45C3025A88C0}" srcOrd="1" destOrd="0" presId="urn:microsoft.com/office/officeart/2008/layout/RadialCluster"/>
    <dgm:cxn modelId="{4FE3FC8A-8FCE-4D62-A072-C99AAEF55EA9}" type="presParOf" srcId="{CDBA2B9B-08C0-44C9-B65F-1E429D4C77D4}" destId="{7350139D-957D-45ED-9342-FD818116FA2D}" srcOrd="2" destOrd="0" presId="urn:microsoft.com/office/officeart/2008/layout/RadialCluster"/>
    <dgm:cxn modelId="{1C5E733B-48BD-41C5-8015-231F0BD4559F}" type="presParOf" srcId="{CDBA2B9B-08C0-44C9-B65F-1E429D4C77D4}" destId="{1B8F8C42-FA01-4A9D-864A-02269887648C}" srcOrd="3" destOrd="0" presId="urn:microsoft.com/office/officeart/2008/layout/RadialCluster"/>
    <dgm:cxn modelId="{64E57AA2-C7B9-4B64-A197-2D252E6D2875}" type="presParOf" srcId="{CDBA2B9B-08C0-44C9-B65F-1E429D4C77D4}" destId="{29BB9911-1AE1-4EEE-ABE5-C738EA642CCB}" srcOrd="4" destOrd="0" presId="urn:microsoft.com/office/officeart/2008/layout/RadialCluster"/>
    <dgm:cxn modelId="{6BC2F04E-F0C6-485A-BEA9-069ECEA7C50B}" type="presParOf" srcId="{CDBA2B9B-08C0-44C9-B65F-1E429D4C77D4}" destId="{08575D55-9D5B-4D8B-B843-79BA89BC7DC2}" srcOrd="5" destOrd="0" presId="urn:microsoft.com/office/officeart/2008/layout/RadialCluster"/>
    <dgm:cxn modelId="{8E06CAD8-D077-483B-957C-6C431CCF053A}" type="presParOf" srcId="{CDBA2B9B-08C0-44C9-B65F-1E429D4C77D4}" destId="{20C13DBE-B610-4A8D-80D3-71A2D681D8F0}" srcOrd="6" destOrd="0" presId="urn:microsoft.com/office/officeart/2008/layout/RadialCluster"/>
    <dgm:cxn modelId="{EA547D5D-E394-4006-8023-56201144FA8D}" type="presParOf" srcId="{CDBA2B9B-08C0-44C9-B65F-1E429D4C77D4}" destId="{54486E3B-22E2-4DCA-8DED-454F400E2038}" srcOrd="7" destOrd="0" presId="urn:microsoft.com/office/officeart/2008/layout/RadialCluster"/>
    <dgm:cxn modelId="{EB53B554-65B0-4CC6-BD71-127C0FFC85D0}" type="presParOf" srcId="{CDBA2B9B-08C0-44C9-B65F-1E429D4C77D4}" destId="{12C68069-60BB-4668-B21C-DD6046FD6585}"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875E0-C55E-419C-A561-53EC19BF0D0F}" type="doc">
      <dgm:prSet loTypeId="urn:microsoft.com/office/officeart/2005/8/layout/process1" loCatId="process" qsTypeId="urn:microsoft.com/office/officeart/2005/8/quickstyle/simple1" qsCatId="simple" csTypeId="urn:microsoft.com/office/officeart/2005/8/colors/accent1_2" csCatId="accent1" phldr="1"/>
      <dgm:spPr/>
    </dgm:pt>
    <dgm:pt modelId="{18CD8036-FFBC-4349-962A-F934E8216020}">
      <dgm:prSet phldrT="[Text]" custT="1"/>
      <dgm:spPr>
        <a:solidFill>
          <a:srgbClr val="5EBE7F"/>
        </a:solidFill>
      </dgm:spPr>
      <dgm:t>
        <a:bodyPr/>
        <a:lstStyle/>
        <a:p>
          <a:r>
            <a:rPr lang="en-US" sz="2400" b="1" dirty="0"/>
            <a:t>Your Company</a:t>
          </a:r>
        </a:p>
      </dgm:t>
    </dgm:pt>
    <dgm:pt modelId="{DCB898A6-8EBD-47E8-B40E-22FDF471742E}" type="parTrans" cxnId="{71C4FF8A-1682-462D-BE26-A1CFC9949322}">
      <dgm:prSet/>
      <dgm:spPr/>
      <dgm:t>
        <a:bodyPr/>
        <a:lstStyle/>
        <a:p>
          <a:endParaRPr lang="en-US"/>
        </a:p>
      </dgm:t>
    </dgm:pt>
    <dgm:pt modelId="{575BD10A-FEC9-4744-8995-B13A16948D95}" type="sibTrans" cxnId="{71C4FF8A-1682-462D-BE26-A1CFC9949322}">
      <dgm:prSet/>
      <dgm:spPr>
        <a:solidFill>
          <a:srgbClr val="A5B1C1"/>
        </a:solidFill>
      </dgm:spPr>
      <dgm:t>
        <a:bodyPr/>
        <a:lstStyle/>
        <a:p>
          <a:endParaRPr lang="en-US"/>
        </a:p>
      </dgm:t>
    </dgm:pt>
    <dgm:pt modelId="{4525F58A-D0C6-4658-B2C0-7617C081B3A4}">
      <dgm:prSet phldrT="[Text]" custT="1"/>
      <dgm:spPr>
        <a:solidFill>
          <a:srgbClr val="5EBE7F"/>
        </a:solidFill>
      </dgm:spPr>
      <dgm:t>
        <a:bodyPr/>
        <a:lstStyle/>
        <a:p>
          <a:r>
            <a:rPr lang="en-US" sz="2400" b="1" dirty="0"/>
            <a:t>Secure</a:t>
          </a:r>
        </a:p>
        <a:p>
          <a:r>
            <a:rPr lang="en-US" sz="2400" b="1" dirty="0"/>
            <a:t>AS2 Server</a:t>
          </a:r>
        </a:p>
      </dgm:t>
    </dgm:pt>
    <dgm:pt modelId="{757EF646-27B9-49C1-A7AD-0DC5579017CA}" type="parTrans" cxnId="{1BDC47E2-2D6F-4633-B370-D60AA038CE33}">
      <dgm:prSet/>
      <dgm:spPr/>
      <dgm:t>
        <a:bodyPr/>
        <a:lstStyle/>
        <a:p>
          <a:endParaRPr lang="en-US"/>
        </a:p>
      </dgm:t>
    </dgm:pt>
    <dgm:pt modelId="{005A8EF0-635F-4F7D-97EF-4E56337B7D31}" type="sibTrans" cxnId="{1BDC47E2-2D6F-4633-B370-D60AA038CE33}">
      <dgm:prSet/>
      <dgm:spPr>
        <a:solidFill>
          <a:srgbClr val="A5B1C1"/>
        </a:solidFill>
      </dgm:spPr>
      <dgm:t>
        <a:bodyPr/>
        <a:lstStyle/>
        <a:p>
          <a:endParaRPr lang="en-US"/>
        </a:p>
      </dgm:t>
    </dgm:pt>
    <dgm:pt modelId="{0CC1919A-C786-4241-883B-10236425C929}">
      <dgm:prSet phldrT="[Text]" custT="1"/>
      <dgm:spPr>
        <a:solidFill>
          <a:srgbClr val="5EBE7F"/>
        </a:solidFill>
      </dgm:spPr>
      <dgm:t>
        <a:bodyPr/>
        <a:lstStyle/>
        <a:p>
          <a:r>
            <a:rPr lang="en-US" sz="2400" b="1" dirty="0"/>
            <a:t>Trading </a:t>
          </a:r>
          <a:endParaRPr lang="hr-HR" sz="2400" b="1" dirty="0"/>
        </a:p>
        <a:p>
          <a:r>
            <a:rPr lang="en-US" sz="2400" b="1" dirty="0"/>
            <a:t>Partner</a:t>
          </a:r>
        </a:p>
      </dgm:t>
    </dgm:pt>
    <dgm:pt modelId="{024FA3BA-F274-439C-A3C5-897F49E4449A}" type="parTrans" cxnId="{21AB0292-7B93-43DB-8A2F-ADA2038052BA}">
      <dgm:prSet/>
      <dgm:spPr/>
      <dgm:t>
        <a:bodyPr/>
        <a:lstStyle/>
        <a:p>
          <a:endParaRPr lang="en-US"/>
        </a:p>
      </dgm:t>
    </dgm:pt>
    <dgm:pt modelId="{AC340107-122F-4239-9C87-797C26EBEBBE}" type="sibTrans" cxnId="{21AB0292-7B93-43DB-8A2F-ADA2038052BA}">
      <dgm:prSet/>
      <dgm:spPr/>
      <dgm:t>
        <a:bodyPr/>
        <a:lstStyle/>
        <a:p>
          <a:endParaRPr lang="en-US"/>
        </a:p>
      </dgm:t>
    </dgm:pt>
    <dgm:pt modelId="{F2D6EB5D-7120-452C-A938-CBCCE4260385}" type="pres">
      <dgm:prSet presAssocID="{422875E0-C55E-419C-A561-53EC19BF0D0F}" presName="Name0" presStyleCnt="0">
        <dgm:presLayoutVars>
          <dgm:dir/>
          <dgm:resizeHandles val="exact"/>
        </dgm:presLayoutVars>
      </dgm:prSet>
      <dgm:spPr/>
    </dgm:pt>
    <dgm:pt modelId="{352D6DC1-1636-4DE3-9B13-DC212E33EAD1}" type="pres">
      <dgm:prSet presAssocID="{18CD8036-FFBC-4349-962A-F934E8216020}" presName="node" presStyleLbl="node1" presStyleIdx="0" presStyleCnt="3">
        <dgm:presLayoutVars>
          <dgm:bulletEnabled val="1"/>
        </dgm:presLayoutVars>
      </dgm:prSet>
      <dgm:spPr/>
    </dgm:pt>
    <dgm:pt modelId="{C5D1052A-4C60-402A-BF03-323F030BB5D8}" type="pres">
      <dgm:prSet presAssocID="{575BD10A-FEC9-4744-8995-B13A16948D95}" presName="sibTrans" presStyleLbl="sibTrans2D1" presStyleIdx="0" presStyleCnt="2"/>
      <dgm:spPr/>
    </dgm:pt>
    <dgm:pt modelId="{8894822F-EDFB-4E21-AB06-72CBE86C0087}" type="pres">
      <dgm:prSet presAssocID="{575BD10A-FEC9-4744-8995-B13A16948D95}" presName="connectorText" presStyleLbl="sibTrans2D1" presStyleIdx="0" presStyleCnt="2"/>
      <dgm:spPr/>
    </dgm:pt>
    <dgm:pt modelId="{F02CFB21-F969-4B91-AB71-5DEC5076EB9F}" type="pres">
      <dgm:prSet presAssocID="{4525F58A-D0C6-4658-B2C0-7617C081B3A4}" presName="node" presStyleLbl="node1" presStyleIdx="1" presStyleCnt="3">
        <dgm:presLayoutVars>
          <dgm:bulletEnabled val="1"/>
        </dgm:presLayoutVars>
      </dgm:prSet>
      <dgm:spPr/>
    </dgm:pt>
    <dgm:pt modelId="{54A654A9-4E06-4FDC-9433-190AFDA62568}" type="pres">
      <dgm:prSet presAssocID="{005A8EF0-635F-4F7D-97EF-4E56337B7D31}" presName="sibTrans" presStyleLbl="sibTrans2D1" presStyleIdx="1" presStyleCnt="2"/>
      <dgm:spPr/>
    </dgm:pt>
    <dgm:pt modelId="{1BCFFEED-157B-4B9F-8EB1-08E999D1F0FD}" type="pres">
      <dgm:prSet presAssocID="{005A8EF0-635F-4F7D-97EF-4E56337B7D31}" presName="connectorText" presStyleLbl="sibTrans2D1" presStyleIdx="1" presStyleCnt="2"/>
      <dgm:spPr/>
    </dgm:pt>
    <dgm:pt modelId="{4D5DD732-6501-4B8C-8850-3009FC55EE82}" type="pres">
      <dgm:prSet presAssocID="{0CC1919A-C786-4241-883B-10236425C929}" presName="node" presStyleLbl="node1" presStyleIdx="2" presStyleCnt="3">
        <dgm:presLayoutVars>
          <dgm:bulletEnabled val="1"/>
        </dgm:presLayoutVars>
      </dgm:prSet>
      <dgm:spPr/>
    </dgm:pt>
  </dgm:ptLst>
  <dgm:cxnLst>
    <dgm:cxn modelId="{71C4FF8A-1682-462D-BE26-A1CFC9949322}" srcId="{422875E0-C55E-419C-A561-53EC19BF0D0F}" destId="{18CD8036-FFBC-4349-962A-F934E8216020}" srcOrd="0" destOrd="0" parTransId="{DCB898A6-8EBD-47E8-B40E-22FDF471742E}" sibTransId="{575BD10A-FEC9-4744-8995-B13A16948D95}"/>
    <dgm:cxn modelId="{21AB0292-7B93-43DB-8A2F-ADA2038052BA}" srcId="{422875E0-C55E-419C-A561-53EC19BF0D0F}" destId="{0CC1919A-C786-4241-883B-10236425C929}" srcOrd="2" destOrd="0" parTransId="{024FA3BA-F274-439C-A3C5-897F49E4449A}" sibTransId="{AC340107-122F-4239-9C87-797C26EBEBBE}"/>
    <dgm:cxn modelId="{F8C9829F-5A50-4705-BB44-A3FAAFEB3639}" type="presOf" srcId="{575BD10A-FEC9-4744-8995-B13A16948D95}" destId="{8894822F-EDFB-4E21-AB06-72CBE86C0087}" srcOrd="1" destOrd="0" presId="urn:microsoft.com/office/officeart/2005/8/layout/process1"/>
    <dgm:cxn modelId="{5AE43FA5-F59B-4FD3-AF51-ADB960CC3EF3}" type="presOf" srcId="{4525F58A-D0C6-4658-B2C0-7617C081B3A4}" destId="{F02CFB21-F969-4B91-AB71-5DEC5076EB9F}" srcOrd="0" destOrd="0" presId="urn:microsoft.com/office/officeart/2005/8/layout/process1"/>
    <dgm:cxn modelId="{5A700BAA-C003-486D-97D3-9E9D25EDBA77}" type="presOf" srcId="{575BD10A-FEC9-4744-8995-B13A16948D95}" destId="{C5D1052A-4C60-402A-BF03-323F030BB5D8}" srcOrd="0" destOrd="0" presId="urn:microsoft.com/office/officeart/2005/8/layout/process1"/>
    <dgm:cxn modelId="{F2E5F9BE-A644-45EB-ACA2-1675BD272761}" type="presOf" srcId="{422875E0-C55E-419C-A561-53EC19BF0D0F}" destId="{F2D6EB5D-7120-452C-A938-CBCCE4260385}" srcOrd="0" destOrd="0" presId="urn:microsoft.com/office/officeart/2005/8/layout/process1"/>
    <dgm:cxn modelId="{D7E6C3D3-6002-4841-BDEA-8B83FBB329E2}" type="presOf" srcId="{0CC1919A-C786-4241-883B-10236425C929}" destId="{4D5DD732-6501-4B8C-8850-3009FC55EE82}" srcOrd="0" destOrd="0" presId="urn:microsoft.com/office/officeart/2005/8/layout/process1"/>
    <dgm:cxn modelId="{7ADA89DD-5391-484F-AE8B-F02E3EEE9996}" type="presOf" srcId="{005A8EF0-635F-4F7D-97EF-4E56337B7D31}" destId="{54A654A9-4E06-4FDC-9433-190AFDA62568}" srcOrd="0" destOrd="0" presId="urn:microsoft.com/office/officeart/2005/8/layout/process1"/>
    <dgm:cxn modelId="{1BDC47E2-2D6F-4633-B370-D60AA038CE33}" srcId="{422875E0-C55E-419C-A561-53EC19BF0D0F}" destId="{4525F58A-D0C6-4658-B2C0-7617C081B3A4}" srcOrd="1" destOrd="0" parTransId="{757EF646-27B9-49C1-A7AD-0DC5579017CA}" sibTransId="{005A8EF0-635F-4F7D-97EF-4E56337B7D31}"/>
    <dgm:cxn modelId="{984060F6-4285-4371-AB59-429415B7A695}" type="presOf" srcId="{18CD8036-FFBC-4349-962A-F934E8216020}" destId="{352D6DC1-1636-4DE3-9B13-DC212E33EAD1}" srcOrd="0" destOrd="0" presId="urn:microsoft.com/office/officeart/2005/8/layout/process1"/>
    <dgm:cxn modelId="{E3B657FC-4D63-4E3F-9315-5E1B99D32F5E}" type="presOf" srcId="{005A8EF0-635F-4F7D-97EF-4E56337B7D31}" destId="{1BCFFEED-157B-4B9F-8EB1-08E999D1F0FD}" srcOrd="1" destOrd="0" presId="urn:microsoft.com/office/officeart/2005/8/layout/process1"/>
    <dgm:cxn modelId="{FAB2C972-3B0E-4D9C-A7AD-1B39DFBF5F53}" type="presParOf" srcId="{F2D6EB5D-7120-452C-A938-CBCCE4260385}" destId="{352D6DC1-1636-4DE3-9B13-DC212E33EAD1}" srcOrd="0" destOrd="0" presId="urn:microsoft.com/office/officeart/2005/8/layout/process1"/>
    <dgm:cxn modelId="{F385A816-46A6-4ECC-8E16-60239D01EA5C}" type="presParOf" srcId="{F2D6EB5D-7120-452C-A938-CBCCE4260385}" destId="{C5D1052A-4C60-402A-BF03-323F030BB5D8}" srcOrd="1" destOrd="0" presId="urn:microsoft.com/office/officeart/2005/8/layout/process1"/>
    <dgm:cxn modelId="{37EC092D-7481-414F-B21C-67854AFF60D8}" type="presParOf" srcId="{C5D1052A-4C60-402A-BF03-323F030BB5D8}" destId="{8894822F-EDFB-4E21-AB06-72CBE86C0087}" srcOrd="0" destOrd="0" presId="urn:microsoft.com/office/officeart/2005/8/layout/process1"/>
    <dgm:cxn modelId="{99255558-3D3C-4A0D-9145-91DD684186B4}" type="presParOf" srcId="{F2D6EB5D-7120-452C-A938-CBCCE4260385}" destId="{F02CFB21-F969-4B91-AB71-5DEC5076EB9F}" srcOrd="2" destOrd="0" presId="urn:microsoft.com/office/officeart/2005/8/layout/process1"/>
    <dgm:cxn modelId="{ED7C956D-1C5E-4C44-91A0-33F4B9E86E93}" type="presParOf" srcId="{F2D6EB5D-7120-452C-A938-CBCCE4260385}" destId="{54A654A9-4E06-4FDC-9433-190AFDA62568}" srcOrd="3" destOrd="0" presId="urn:microsoft.com/office/officeart/2005/8/layout/process1"/>
    <dgm:cxn modelId="{7CA84AB4-8B61-4BAF-9FA3-F71A32459FC0}" type="presParOf" srcId="{54A654A9-4E06-4FDC-9433-190AFDA62568}" destId="{1BCFFEED-157B-4B9F-8EB1-08E999D1F0FD}" srcOrd="0" destOrd="0" presId="urn:microsoft.com/office/officeart/2005/8/layout/process1"/>
    <dgm:cxn modelId="{C9B4ACB6-0621-40C4-ABF1-A6EAC120E29F}" type="presParOf" srcId="{F2D6EB5D-7120-452C-A938-CBCCE4260385}" destId="{4D5DD732-6501-4B8C-8850-3009FC55EE8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B4AB0-0D5A-4936-B688-2A903FA77BC6}" type="doc">
      <dgm:prSet loTypeId="urn:microsoft.com/office/officeart/2005/8/layout/process1" loCatId="process" qsTypeId="urn:microsoft.com/office/officeart/2005/8/quickstyle/simple1" qsCatId="simple" csTypeId="urn:microsoft.com/office/officeart/2005/8/colors/accent1_2" csCatId="accent1" phldr="1"/>
      <dgm:spPr/>
    </dgm:pt>
    <dgm:pt modelId="{CCCC6227-DCD3-4585-BBB4-0F911F663BB0}">
      <dgm:prSet phldrT="[Text]" custT="1"/>
      <dgm:spPr>
        <a:solidFill>
          <a:srgbClr val="5EBE7F"/>
        </a:solidFill>
      </dgm:spPr>
      <dgm:t>
        <a:bodyPr/>
        <a:lstStyle/>
        <a:p>
          <a:r>
            <a:rPr lang="en-US" sz="1800" b="1" dirty="0"/>
            <a:t>Your Company</a:t>
          </a:r>
        </a:p>
      </dgm:t>
    </dgm:pt>
    <dgm:pt modelId="{C471632C-BAB7-4646-83D2-E3788CDE22C9}" type="parTrans" cxnId="{F4E08EC9-35D2-4A64-9782-6ED0B25A6D70}">
      <dgm:prSet/>
      <dgm:spPr/>
      <dgm:t>
        <a:bodyPr/>
        <a:lstStyle/>
        <a:p>
          <a:endParaRPr lang="en-US"/>
        </a:p>
      </dgm:t>
    </dgm:pt>
    <dgm:pt modelId="{6934DB79-4BB4-4E39-91B7-8E51BBFDD103}" type="sibTrans" cxnId="{F4E08EC9-35D2-4A64-9782-6ED0B25A6D70}">
      <dgm:prSet/>
      <dgm:spPr>
        <a:solidFill>
          <a:srgbClr val="A5B1C1"/>
        </a:solidFill>
      </dgm:spPr>
      <dgm:t>
        <a:bodyPr/>
        <a:lstStyle/>
        <a:p>
          <a:endParaRPr lang="en-US"/>
        </a:p>
      </dgm:t>
    </dgm:pt>
    <dgm:pt modelId="{7D7EDB55-00B9-47A0-A036-EF878988C655}">
      <dgm:prSet phldrT="[Text]" custT="1"/>
      <dgm:spPr>
        <a:solidFill>
          <a:srgbClr val="5EBE7F"/>
        </a:solidFill>
      </dgm:spPr>
      <dgm:t>
        <a:bodyPr/>
        <a:lstStyle/>
        <a:p>
          <a:r>
            <a:rPr lang="en-US" sz="1800" b="1" dirty="0"/>
            <a:t>Decrypted Data</a:t>
          </a:r>
        </a:p>
      </dgm:t>
    </dgm:pt>
    <dgm:pt modelId="{6C0A6D94-48E1-4EDF-9C8A-3A481F9AD257}" type="parTrans" cxnId="{0AD0C500-5318-456D-8D7E-A67A2FB53FD2}">
      <dgm:prSet/>
      <dgm:spPr/>
      <dgm:t>
        <a:bodyPr/>
        <a:lstStyle/>
        <a:p>
          <a:endParaRPr lang="en-US"/>
        </a:p>
      </dgm:t>
    </dgm:pt>
    <dgm:pt modelId="{972AA277-8B54-47F5-969A-D87F61C85478}" type="sibTrans" cxnId="{0AD0C500-5318-456D-8D7E-A67A2FB53FD2}">
      <dgm:prSet/>
      <dgm:spPr>
        <a:solidFill>
          <a:srgbClr val="A5B1C1"/>
        </a:solidFill>
      </dgm:spPr>
      <dgm:t>
        <a:bodyPr/>
        <a:lstStyle/>
        <a:p>
          <a:endParaRPr lang="en-US"/>
        </a:p>
      </dgm:t>
    </dgm:pt>
    <dgm:pt modelId="{484F85A2-A2C3-4956-A0F0-5F97477EAE40}">
      <dgm:prSet phldrT="[Text]" custT="1"/>
      <dgm:spPr>
        <a:solidFill>
          <a:srgbClr val="5EBE7F"/>
        </a:solidFill>
      </dgm:spPr>
      <dgm:t>
        <a:bodyPr/>
        <a:lstStyle/>
        <a:p>
          <a:r>
            <a:rPr lang="en-US" sz="1800" b="1" dirty="0"/>
            <a:t>Trading Partner</a:t>
          </a:r>
        </a:p>
      </dgm:t>
    </dgm:pt>
    <dgm:pt modelId="{8ED5BA04-01AE-42C9-A023-87FCF6590E5D}" type="parTrans" cxnId="{08FAF5AE-80A0-4E5F-A213-962EE267E508}">
      <dgm:prSet/>
      <dgm:spPr/>
      <dgm:t>
        <a:bodyPr/>
        <a:lstStyle/>
        <a:p>
          <a:endParaRPr lang="en-US"/>
        </a:p>
      </dgm:t>
    </dgm:pt>
    <dgm:pt modelId="{B29D45AE-9CD0-45A8-AE3F-C512A91A3191}" type="sibTrans" cxnId="{08FAF5AE-80A0-4E5F-A213-962EE267E508}">
      <dgm:prSet/>
      <dgm:spPr/>
      <dgm:t>
        <a:bodyPr/>
        <a:lstStyle/>
        <a:p>
          <a:endParaRPr lang="en-US"/>
        </a:p>
      </dgm:t>
    </dgm:pt>
    <dgm:pt modelId="{497E3793-7374-403B-A7C1-0F22AB2869B9}">
      <dgm:prSet custT="1"/>
      <dgm:spPr>
        <a:solidFill>
          <a:srgbClr val="5EBE7F"/>
        </a:solidFill>
      </dgm:spPr>
      <dgm:t>
        <a:bodyPr/>
        <a:lstStyle/>
        <a:p>
          <a:r>
            <a:rPr lang="en-US" sz="1800" b="1" dirty="0"/>
            <a:t>Encrypted Data</a:t>
          </a:r>
        </a:p>
      </dgm:t>
    </dgm:pt>
    <dgm:pt modelId="{826C95A9-F31C-4C27-A745-28A4ED46DE2E}" type="parTrans" cxnId="{659ECA75-A3E3-4B23-BB78-E55084DCC238}">
      <dgm:prSet/>
      <dgm:spPr/>
      <dgm:t>
        <a:bodyPr/>
        <a:lstStyle/>
        <a:p>
          <a:endParaRPr lang="en-US"/>
        </a:p>
      </dgm:t>
    </dgm:pt>
    <dgm:pt modelId="{30780506-256C-4FBA-8E1B-0DCDDB58CAAD}" type="sibTrans" cxnId="{659ECA75-A3E3-4B23-BB78-E55084DCC238}">
      <dgm:prSet/>
      <dgm:spPr>
        <a:solidFill>
          <a:srgbClr val="A5B1C1"/>
        </a:solidFill>
      </dgm:spPr>
      <dgm:t>
        <a:bodyPr/>
        <a:lstStyle/>
        <a:p>
          <a:endParaRPr lang="en-US"/>
        </a:p>
      </dgm:t>
    </dgm:pt>
    <dgm:pt modelId="{E682DE9A-C350-452A-A722-370895B98CDE}">
      <dgm:prSet custT="1"/>
      <dgm:spPr>
        <a:solidFill>
          <a:srgbClr val="5EBE7F"/>
        </a:solidFill>
      </dgm:spPr>
      <dgm:t>
        <a:bodyPr/>
        <a:lstStyle/>
        <a:p>
          <a:r>
            <a:rPr lang="en-US" sz="1800" b="1" dirty="0"/>
            <a:t>FTP/VPN</a:t>
          </a:r>
        </a:p>
      </dgm:t>
    </dgm:pt>
    <dgm:pt modelId="{8546FCBC-F935-449A-94D8-A5E330E84D96}" type="parTrans" cxnId="{1027439C-9FA2-407A-AFA5-BE949A93E750}">
      <dgm:prSet/>
      <dgm:spPr/>
      <dgm:t>
        <a:bodyPr/>
        <a:lstStyle/>
        <a:p>
          <a:endParaRPr lang="en-US"/>
        </a:p>
      </dgm:t>
    </dgm:pt>
    <dgm:pt modelId="{8FA12502-9CC6-410C-9B44-1EA58EDB0C72}" type="sibTrans" cxnId="{1027439C-9FA2-407A-AFA5-BE949A93E750}">
      <dgm:prSet/>
      <dgm:spPr>
        <a:solidFill>
          <a:srgbClr val="A5B1C1"/>
        </a:solidFill>
      </dgm:spPr>
      <dgm:t>
        <a:bodyPr/>
        <a:lstStyle/>
        <a:p>
          <a:endParaRPr lang="en-US"/>
        </a:p>
      </dgm:t>
    </dgm:pt>
    <dgm:pt modelId="{387D36A9-1AB4-4C96-AF80-CB23D93A320F}" type="pres">
      <dgm:prSet presAssocID="{0BEB4AB0-0D5A-4936-B688-2A903FA77BC6}" presName="Name0" presStyleCnt="0">
        <dgm:presLayoutVars>
          <dgm:dir/>
          <dgm:resizeHandles val="exact"/>
        </dgm:presLayoutVars>
      </dgm:prSet>
      <dgm:spPr/>
    </dgm:pt>
    <dgm:pt modelId="{CE042776-372C-4477-AD76-E3E444A08BA1}" type="pres">
      <dgm:prSet presAssocID="{CCCC6227-DCD3-4585-BBB4-0F911F663BB0}" presName="node" presStyleLbl="node1" presStyleIdx="0" presStyleCnt="5">
        <dgm:presLayoutVars>
          <dgm:bulletEnabled val="1"/>
        </dgm:presLayoutVars>
      </dgm:prSet>
      <dgm:spPr/>
    </dgm:pt>
    <dgm:pt modelId="{200A5445-E983-41B2-A7F4-1C0E37E5E0B5}" type="pres">
      <dgm:prSet presAssocID="{6934DB79-4BB4-4E39-91B7-8E51BBFDD103}" presName="sibTrans" presStyleLbl="sibTrans2D1" presStyleIdx="0" presStyleCnt="4"/>
      <dgm:spPr/>
    </dgm:pt>
    <dgm:pt modelId="{B8050F5F-4D85-43CA-9828-1B588CA672C5}" type="pres">
      <dgm:prSet presAssocID="{6934DB79-4BB4-4E39-91B7-8E51BBFDD103}" presName="connectorText" presStyleLbl="sibTrans2D1" presStyleIdx="0" presStyleCnt="4"/>
      <dgm:spPr/>
    </dgm:pt>
    <dgm:pt modelId="{8DC3181F-EEF3-4394-89B1-B7D42B803815}" type="pres">
      <dgm:prSet presAssocID="{497E3793-7374-403B-A7C1-0F22AB2869B9}" presName="node" presStyleLbl="node1" presStyleIdx="1" presStyleCnt="5">
        <dgm:presLayoutVars>
          <dgm:bulletEnabled val="1"/>
        </dgm:presLayoutVars>
      </dgm:prSet>
      <dgm:spPr/>
    </dgm:pt>
    <dgm:pt modelId="{1C290A15-65D7-45E9-B816-285CA774A525}" type="pres">
      <dgm:prSet presAssocID="{30780506-256C-4FBA-8E1B-0DCDDB58CAAD}" presName="sibTrans" presStyleLbl="sibTrans2D1" presStyleIdx="1" presStyleCnt="4" custLinFactNeighborX="12085"/>
      <dgm:spPr/>
    </dgm:pt>
    <dgm:pt modelId="{A56C24DB-C985-48E0-99AF-65B413F966B8}" type="pres">
      <dgm:prSet presAssocID="{30780506-256C-4FBA-8E1B-0DCDDB58CAAD}" presName="connectorText" presStyleLbl="sibTrans2D1" presStyleIdx="1" presStyleCnt="4"/>
      <dgm:spPr/>
    </dgm:pt>
    <dgm:pt modelId="{93239054-AB40-498B-8CDE-D604CE97D817}" type="pres">
      <dgm:prSet presAssocID="{E682DE9A-C350-452A-A722-370895B98CDE}" presName="node" presStyleLbl="node1" presStyleIdx="2" presStyleCnt="5">
        <dgm:presLayoutVars>
          <dgm:bulletEnabled val="1"/>
        </dgm:presLayoutVars>
      </dgm:prSet>
      <dgm:spPr/>
    </dgm:pt>
    <dgm:pt modelId="{8305C98E-8C2E-4930-A4FF-1A889421A563}" type="pres">
      <dgm:prSet presAssocID="{8FA12502-9CC6-410C-9B44-1EA58EDB0C72}" presName="sibTrans" presStyleLbl="sibTrans2D1" presStyleIdx="2" presStyleCnt="4"/>
      <dgm:spPr/>
    </dgm:pt>
    <dgm:pt modelId="{58164F63-1CA9-47FA-9DF9-9C85B0F57DB4}" type="pres">
      <dgm:prSet presAssocID="{8FA12502-9CC6-410C-9B44-1EA58EDB0C72}" presName="connectorText" presStyleLbl="sibTrans2D1" presStyleIdx="2" presStyleCnt="4"/>
      <dgm:spPr/>
    </dgm:pt>
    <dgm:pt modelId="{C07677E2-9F7B-4381-BB62-7B1C71B8A019}" type="pres">
      <dgm:prSet presAssocID="{7D7EDB55-00B9-47A0-A036-EF878988C655}" presName="node" presStyleLbl="node1" presStyleIdx="3" presStyleCnt="5">
        <dgm:presLayoutVars>
          <dgm:bulletEnabled val="1"/>
        </dgm:presLayoutVars>
      </dgm:prSet>
      <dgm:spPr/>
    </dgm:pt>
    <dgm:pt modelId="{2B935797-9A1B-44C2-A6AD-8E623AFDE002}" type="pres">
      <dgm:prSet presAssocID="{972AA277-8B54-47F5-969A-D87F61C85478}" presName="sibTrans" presStyleLbl="sibTrans2D1" presStyleIdx="3" presStyleCnt="4"/>
      <dgm:spPr/>
    </dgm:pt>
    <dgm:pt modelId="{C6AAF188-F6AB-4141-B103-E7630F6D75FB}" type="pres">
      <dgm:prSet presAssocID="{972AA277-8B54-47F5-969A-D87F61C85478}" presName="connectorText" presStyleLbl="sibTrans2D1" presStyleIdx="3" presStyleCnt="4"/>
      <dgm:spPr/>
    </dgm:pt>
    <dgm:pt modelId="{DCC6CE91-5203-40BF-B728-21E87B865A38}" type="pres">
      <dgm:prSet presAssocID="{484F85A2-A2C3-4956-A0F0-5F97477EAE40}" presName="node" presStyleLbl="node1" presStyleIdx="4" presStyleCnt="5">
        <dgm:presLayoutVars>
          <dgm:bulletEnabled val="1"/>
        </dgm:presLayoutVars>
      </dgm:prSet>
      <dgm:spPr/>
    </dgm:pt>
  </dgm:ptLst>
  <dgm:cxnLst>
    <dgm:cxn modelId="{0AD0C500-5318-456D-8D7E-A67A2FB53FD2}" srcId="{0BEB4AB0-0D5A-4936-B688-2A903FA77BC6}" destId="{7D7EDB55-00B9-47A0-A036-EF878988C655}" srcOrd="3" destOrd="0" parTransId="{6C0A6D94-48E1-4EDF-9C8A-3A481F9AD257}" sibTransId="{972AA277-8B54-47F5-969A-D87F61C85478}"/>
    <dgm:cxn modelId="{3ACA2203-2EF3-41CC-A150-44175CB65429}" type="presOf" srcId="{497E3793-7374-403B-A7C1-0F22AB2869B9}" destId="{8DC3181F-EEF3-4394-89B1-B7D42B803815}" srcOrd="0" destOrd="0" presId="urn:microsoft.com/office/officeart/2005/8/layout/process1"/>
    <dgm:cxn modelId="{FEA2950E-2A52-4025-86FE-1EA69ABF81B7}" type="presOf" srcId="{E682DE9A-C350-452A-A722-370895B98CDE}" destId="{93239054-AB40-498B-8CDE-D604CE97D817}" srcOrd="0" destOrd="0" presId="urn:microsoft.com/office/officeart/2005/8/layout/process1"/>
    <dgm:cxn modelId="{7300BA0E-F6D7-43A0-9C6F-AC983EC0579E}" type="presOf" srcId="{30780506-256C-4FBA-8E1B-0DCDDB58CAAD}" destId="{1C290A15-65D7-45E9-B816-285CA774A525}" srcOrd="0" destOrd="0" presId="urn:microsoft.com/office/officeart/2005/8/layout/process1"/>
    <dgm:cxn modelId="{34D44F0F-6DB2-4A1A-8AA7-913218C4367B}" type="presOf" srcId="{30780506-256C-4FBA-8E1B-0DCDDB58CAAD}" destId="{A56C24DB-C985-48E0-99AF-65B413F966B8}" srcOrd="1" destOrd="0" presId="urn:microsoft.com/office/officeart/2005/8/layout/process1"/>
    <dgm:cxn modelId="{ABB9CA14-BA1E-47BC-9EAF-5CDB81878C4B}" type="presOf" srcId="{6934DB79-4BB4-4E39-91B7-8E51BBFDD103}" destId="{B8050F5F-4D85-43CA-9828-1B588CA672C5}" srcOrd="1" destOrd="0" presId="urn:microsoft.com/office/officeart/2005/8/layout/process1"/>
    <dgm:cxn modelId="{AEC2981B-CD4F-43BC-9A5B-2F256FC1F93F}" type="presOf" srcId="{CCCC6227-DCD3-4585-BBB4-0F911F663BB0}" destId="{CE042776-372C-4477-AD76-E3E444A08BA1}" srcOrd="0" destOrd="0" presId="urn:microsoft.com/office/officeart/2005/8/layout/process1"/>
    <dgm:cxn modelId="{3DFD295B-2411-4151-B796-7A71E1118BC8}" type="presOf" srcId="{972AA277-8B54-47F5-969A-D87F61C85478}" destId="{2B935797-9A1B-44C2-A6AD-8E623AFDE002}" srcOrd="0" destOrd="0" presId="urn:microsoft.com/office/officeart/2005/8/layout/process1"/>
    <dgm:cxn modelId="{659ECA75-A3E3-4B23-BB78-E55084DCC238}" srcId="{0BEB4AB0-0D5A-4936-B688-2A903FA77BC6}" destId="{497E3793-7374-403B-A7C1-0F22AB2869B9}" srcOrd="1" destOrd="0" parTransId="{826C95A9-F31C-4C27-A745-28A4ED46DE2E}" sibTransId="{30780506-256C-4FBA-8E1B-0DCDDB58CAAD}"/>
    <dgm:cxn modelId="{8BD17076-9E7B-415A-A65D-E6069A57002E}" type="presOf" srcId="{972AA277-8B54-47F5-969A-D87F61C85478}" destId="{C6AAF188-F6AB-4141-B103-E7630F6D75FB}" srcOrd="1" destOrd="0" presId="urn:microsoft.com/office/officeart/2005/8/layout/process1"/>
    <dgm:cxn modelId="{71BDBD7A-A4D1-42D6-B42C-CF4C2CCC18C6}" type="presOf" srcId="{8FA12502-9CC6-410C-9B44-1EA58EDB0C72}" destId="{8305C98E-8C2E-4930-A4FF-1A889421A563}" srcOrd="0" destOrd="0" presId="urn:microsoft.com/office/officeart/2005/8/layout/process1"/>
    <dgm:cxn modelId="{9C0D1388-53E5-41D2-82A0-3CB8BAE1B1C7}" type="presOf" srcId="{7D7EDB55-00B9-47A0-A036-EF878988C655}" destId="{C07677E2-9F7B-4381-BB62-7B1C71B8A019}" srcOrd="0" destOrd="0" presId="urn:microsoft.com/office/officeart/2005/8/layout/process1"/>
    <dgm:cxn modelId="{1E225988-B646-4F75-AECA-025ABFBAC0F1}" type="presOf" srcId="{484F85A2-A2C3-4956-A0F0-5F97477EAE40}" destId="{DCC6CE91-5203-40BF-B728-21E87B865A38}" srcOrd="0" destOrd="0" presId="urn:microsoft.com/office/officeart/2005/8/layout/process1"/>
    <dgm:cxn modelId="{1027439C-9FA2-407A-AFA5-BE949A93E750}" srcId="{0BEB4AB0-0D5A-4936-B688-2A903FA77BC6}" destId="{E682DE9A-C350-452A-A722-370895B98CDE}" srcOrd="2" destOrd="0" parTransId="{8546FCBC-F935-449A-94D8-A5E330E84D96}" sibTransId="{8FA12502-9CC6-410C-9B44-1EA58EDB0C72}"/>
    <dgm:cxn modelId="{08FAF5AE-80A0-4E5F-A213-962EE267E508}" srcId="{0BEB4AB0-0D5A-4936-B688-2A903FA77BC6}" destId="{484F85A2-A2C3-4956-A0F0-5F97477EAE40}" srcOrd="4" destOrd="0" parTransId="{8ED5BA04-01AE-42C9-A023-87FCF6590E5D}" sibTransId="{B29D45AE-9CD0-45A8-AE3F-C512A91A3191}"/>
    <dgm:cxn modelId="{3E316BBB-E37C-4328-828B-5BF7BDE7E13C}" type="presOf" srcId="{0BEB4AB0-0D5A-4936-B688-2A903FA77BC6}" destId="{387D36A9-1AB4-4C96-AF80-CB23D93A320F}" srcOrd="0" destOrd="0" presId="urn:microsoft.com/office/officeart/2005/8/layout/process1"/>
    <dgm:cxn modelId="{F4E08EC9-35D2-4A64-9782-6ED0B25A6D70}" srcId="{0BEB4AB0-0D5A-4936-B688-2A903FA77BC6}" destId="{CCCC6227-DCD3-4585-BBB4-0F911F663BB0}" srcOrd="0" destOrd="0" parTransId="{C471632C-BAB7-4646-83D2-E3788CDE22C9}" sibTransId="{6934DB79-4BB4-4E39-91B7-8E51BBFDD103}"/>
    <dgm:cxn modelId="{98BE0AFA-DE98-4F69-B157-48CF0F791252}" type="presOf" srcId="{8FA12502-9CC6-410C-9B44-1EA58EDB0C72}" destId="{58164F63-1CA9-47FA-9DF9-9C85B0F57DB4}" srcOrd="1" destOrd="0" presId="urn:microsoft.com/office/officeart/2005/8/layout/process1"/>
    <dgm:cxn modelId="{99356EFB-313D-4D36-B8E9-5FC61077B506}" type="presOf" srcId="{6934DB79-4BB4-4E39-91B7-8E51BBFDD103}" destId="{200A5445-E983-41B2-A7F4-1C0E37E5E0B5}" srcOrd="0" destOrd="0" presId="urn:microsoft.com/office/officeart/2005/8/layout/process1"/>
    <dgm:cxn modelId="{7C25BBBF-2755-40ED-82E1-FD11368989D7}" type="presParOf" srcId="{387D36A9-1AB4-4C96-AF80-CB23D93A320F}" destId="{CE042776-372C-4477-AD76-E3E444A08BA1}" srcOrd="0" destOrd="0" presId="urn:microsoft.com/office/officeart/2005/8/layout/process1"/>
    <dgm:cxn modelId="{75583B8F-E197-460F-B553-1D9C43E9652C}" type="presParOf" srcId="{387D36A9-1AB4-4C96-AF80-CB23D93A320F}" destId="{200A5445-E983-41B2-A7F4-1C0E37E5E0B5}" srcOrd="1" destOrd="0" presId="urn:microsoft.com/office/officeart/2005/8/layout/process1"/>
    <dgm:cxn modelId="{21E4DDAE-6A44-417F-8D87-59C762DCD83E}" type="presParOf" srcId="{200A5445-E983-41B2-A7F4-1C0E37E5E0B5}" destId="{B8050F5F-4D85-43CA-9828-1B588CA672C5}" srcOrd="0" destOrd="0" presId="urn:microsoft.com/office/officeart/2005/8/layout/process1"/>
    <dgm:cxn modelId="{8AC168FE-6E3C-4E67-B952-D302C023FCB0}" type="presParOf" srcId="{387D36A9-1AB4-4C96-AF80-CB23D93A320F}" destId="{8DC3181F-EEF3-4394-89B1-B7D42B803815}" srcOrd="2" destOrd="0" presId="urn:microsoft.com/office/officeart/2005/8/layout/process1"/>
    <dgm:cxn modelId="{695C1773-8A77-4679-BA6F-908BB62F4D8A}" type="presParOf" srcId="{387D36A9-1AB4-4C96-AF80-CB23D93A320F}" destId="{1C290A15-65D7-45E9-B816-285CA774A525}" srcOrd="3" destOrd="0" presId="urn:microsoft.com/office/officeart/2005/8/layout/process1"/>
    <dgm:cxn modelId="{F10A2E8F-770A-418A-8EA9-CB4F168F97C1}" type="presParOf" srcId="{1C290A15-65D7-45E9-B816-285CA774A525}" destId="{A56C24DB-C985-48E0-99AF-65B413F966B8}" srcOrd="0" destOrd="0" presId="urn:microsoft.com/office/officeart/2005/8/layout/process1"/>
    <dgm:cxn modelId="{7E3DFC64-5E8C-47F7-8C74-58D18E557099}" type="presParOf" srcId="{387D36A9-1AB4-4C96-AF80-CB23D93A320F}" destId="{93239054-AB40-498B-8CDE-D604CE97D817}" srcOrd="4" destOrd="0" presId="urn:microsoft.com/office/officeart/2005/8/layout/process1"/>
    <dgm:cxn modelId="{D79C33F1-8974-418C-8BC4-94E1AB58CE8B}" type="presParOf" srcId="{387D36A9-1AB4-4C96-AF80-CB23D93A320F}" destId="{8305C98E-8C2E-4930-A4FF-1A889421A563}" srcOrd="5" destOrd="0" presId="urn:microsoft.com/office/officeart/2005/8/layout/process1"/>
    <dgm:cxn modelId="{1E125DC2-8ACC-493F-B37B-DA14D9C34C00}" type="presParOf" srcId="{8305C98E-8C2E-4930-A4FF-1A889421A563}" destId="{58164F63-1CA9-47FA-9DF9-9C85B0F57DB4}" srcOrd="0" destOrd="0" presId="urn:microsoft.com/office/officeart/2005/8/layout/process1"/>
    <dgm:cxn modelId="{C57A0191-334F-4795-9DE5-AEE78D0E8DF8}" type="presParOf" srcId="{387D36A9-1AB4-4C96-AF80-CB23D93A320F}" destId="{C07677E2-9F7B-4381-BB62-7B1C71B8A019}" srcOrd="6" destOrd="0" presId="urn:microsoft.com/office/officeart/2005/8/layout/process1"/>
    <dgm:cxn modelId="{56BA5CDC-D2F2-4342-94C4-816B4EC6F044}" type="presParOf" srcId="{387D36A9-1AB4-4C96-AF80-CB23D93A320F}" destId="{2B935797-9A1B-44C2-A6AD-8E623AFDE002}" srcOrd="7" destOrd="0" presId="urn:microsoft.com/office/officeart/2005/8/layout/process1"/>
    <dgm:cxn modelId="{CA66B9AF-90ED-4C3B-A3F1-D65D77DB555F}" type="presParOf" srcId="{2B935797-9A1B-44C2-A6AD-8E623AFDE002}" destId="{C6AAF188-F6AB-4141-B103-E7630F6D75FB}" srcOrd="0" destOrd="0" presId="urn:microsoft.com/office/officeart/2005/8/layout/process1"/>
    <dgm:cxn modelId="{BDBB6A75-4D72-4AC4-8A55-B63D5F82D5CD}" type="presParOf" srcId="{387D36A9-1AB4-4C96-AF80-CB23D93A320F}" destId="{DCC6CE91-5203-40BF-B728-21E87B865A3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C58B9-2D8D-4180-8501-259CA1E009AB}">
      <dsp:nvSpPr>
        <dsp:cNvPr id="0" name=""/>
        <dsp:cNvSpPr/>
      </dsp:nvSpPr>
      <dsp:spPr>
        <a:xfrm>
          <a:off x="5307633" y="3181052"/>
          <a:ext cx="1527779" cy="1362984"/>
        </a:xfrm>
        <a:prstGeom prst="roundRect">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b="1" kern="1200" dirty="0"/>
            <a:t>VAN</a:t>
          </a:r>
        </a:p>
      </dsp:txBody>
      <dsp:txXfrm>
        <a:off x="5374168" y="3247587"/>
        <a:ext cx="1394709" cy="1229914"/>
      </dsp:txXfrm>
    </dsp:sp>
    <dsp:sp modelId="{3889ED92-85F6-442A-B8DE-45C3025A88C0}">
      <dsp:nvSpPr>
        <dsp:cNvPr id="0" name=""/>
        <dsp:cNvSpPr/>
      </dsp:nvSpPr>
      <dsp:spPr>
        <a:xfrm rot="10822196">
          <a:off x="4833158" y="3856081"/>
          <a:ext cx="474480" cy="0"/>
        </a:xfrm>
        <a:custGeom>
          <a:avLst/>
          <a:gdLst/>
          <a:ahLst/>
          <a:cxnLst/>
          <a:rect l="0" t="0" r="0" b="0"/>
          <a:pathLst>
            <a:path>
              <a:moveTo>
                <a:pt x="0" y="0"/>
              </a:moveTo>
              <a:lnTo>
                <a:pt x="474480"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350139D-957D-45ED-9342-FD818116FA2D}">
      <dsp:nvSpPr>
        <dsp:cNvPr id="0" name=""/>
        <dsp:cNvSpPr/>
      </dsp:nvSpPr>
      <dsp:spPr>
        <a:xfrm>
          <a:off x="3527435" y="3197470"/>
          <a:ext cx="1305727" cy="1305727"/>
        </a:xfrm>
        <a:prstGeom prst="roundRect">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Company</a:t>
          </a:r>
        </a:p>
      </dsp:txBody>
      <dsp:txXfrm>
        <a:off x="3591175" y="3261210"/>
        <a:ext cx="1178247" cy="1178247"/>
      </dsp:txXfrm>
    </dsp:sp>
    <dsp:sp modelId="{1B8F8C42-FA01-4A9D-864A-02269887648C}">
      <dsp:nvSpPr>
        <dsp:cNvPr id="0" name=""/>
        <dsp:cNvSpPr/>
      </dsp:nvSpPr>
      <dsp:spPr>
        <a:xfrm rot="19181894">
          <a:off x="6756215" y="2998857"/>
          <a:ext cx="667339" cy="0"/>
        </a:xfrm>
        <a:custGeom>
          <a:avLst/>
          <a:gdLst/>
          <a:ahLst/>
          <a:cxnLst/>
          <a:rect l="0" t="0" r="0" b="0"/>
          <a:pathLst>
            <a:path>
              <a:moveTo>
                <a:pt x="0" y="0"/>
              </a:moveTo>
              <a:lnTo>
                <a:pt x="667339"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9BB9911-1AE1-4EEE-ABE5-C738EA642CCB}">
      <dsp:nvSpPr>
        <dsp:cNvPr id="0" name=""/>
        <dsp:cNvSpPr/>
      </dsp:nvSpPr>
      <dsp:spPr>
        <a:xfrm>
          <a:off x="7344358" y="1576467"/>
          <a:ext cx="1305727" cy="1305727"/>
        </a:xfrm>
        <a:prstGeom prst="roundRect">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Trading Partner</a:t>
          </a:r>
        </a:p>
      </dsp:txBody>
      <dsp:txXfrm>
        <a:off x="7408098" y="1640207"/>
        <a:ext cx="1178247" cy="1178247"/>
      </dsp:txXfrm>
    </dsp:sp>
    <dsp:sp modelId="{08575D55-9D5B-4D8B-B843-79BA89BC7DC2}">
      <dsp:nvSpPr>
        <dsp:cNvPr id="0" name=""/>
        <dsp:cNvSpPr/>
      </dsp:nvSpPr>
      <dsp:spPr>
        <a:xfrm rot="2228181">
          <a:off x="6755813" y="4677992"/>
          <a:ext cx="785007" cy="0"/>
        </a:xfrm>
        <a:custGeom>
          <a:avLst/>
          <a:gdLst/>
          <a:ahLst/>
          <a:cxnLst/>
          <a:rect l="0" t="0" r="0" b="0"/>
          <a:pathLst>
            <a:path>
              <a:moveTo>
                <a:pt x="0" y="0"/>
              </a:moveTo>
              <a:lnTo>
                <a:pt x="785007"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0C13DBE-B610-4A8D-80D3-71A2D681D8F0}">
      <dsp:nvSpPr>
        <dsp:cNvPr id="0" name=""/>
        <dsp:cNvSpPr/>
      </dsp:nvSpPr>
      <dsp:spPr>
        <a:xfrm>
          <a:off x="7461221" y="4756496"/>
          <a:ext cx="1305727" cy="1305727"/>
        </a:xfrm>
        <a:prstGeom prst="roundRect">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Trading Partner</a:t>
          </a:r>
        </a:p>
      </dsp:txBody>
      <dsp:txXfrm>
        <a:off x="7524961" y="4820236"/>
        <a:ext cx="1178247" cy="1178247"/>
      </dsp:txXfrm>
    </dsp:sp>
    <dsp:sp modelId="{54486E3B-22E2-4DCA-8DED-454F400E2038}">
      <dsp:nvSpPr>
        <dsp:cNvPr id="0" name=""/>
        <dsp:cNvSpPr/>
      </dsp:nvSpPr>
      <dsp:spPr>
        <a:xfrm rot="21565043">
          <a:off x="6835399" y="3852032"/>
          <a:ext cx="539754" cy="0"/>
        </a:xfrm>
        <a:custGeom>
          <a:avLst/>
          <a:gdLst/>
          <a:ahLst/>
          <a:cxnLst/>
          <a:rect l="0" t="0" r="0" b="0"/>
          <a:pathLst>
            <a:path>
              <a:moveTo>
                <a:pt x="0" y="0"/>
              </a:moveTo>
              <a:lnTo>
                <a:pt x="539754"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12C68069-60BB-4668-B21C-DD6046FD6585}">
      <dsp:nvSpPr>
        <dsp:cNvPr id="0" name=""/>
        <dsp:cNvSpPr/>
      </dsp:nvSpPr>
      <dsp:spPr>
        <a:xfrm>
          <a:off x="7375139" y="3189785"/>
          <a:ext cx="1305727" cy="1305727"/>
        </a:xfrm>
        <a:prstGeom prst="roundRect">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Trading Partner</a:t>
          </a:r>
        </a:p>
      </dsp:txBody>
      <dsp:txXfrm>
        <a:off x="7438879" y="3253525"/>
        <a:ext cx="1178247" cy="1178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D6DC1-1636-4DE3-9B13-DC212E33EAD1}">
      <dsp:nvSpPr>
        <dsp:cNvPr id="0" name=""/>
        <dsp:cNvSpPr/>
      </dsp:nvSpPr>
      <dsp:spPr>
        <a:xfrm>
          <a:off x="8800" y="1034187"/>
          <a:ext cx="2630257" cy="1578154"/>
        </a:xfrm>
        <a:prstGeom prst="roundRect">
          <a:avLst>
            <a:gd name="adj" fmla="val 10000"/>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Your Company</a:t>
          </a:r>
        </a:p>
      </dsp:txBody>
      <dsp:txXfrm>
        <a:off x="55023" y="1080410"/>
        <a:ext cx="2537811" cy="1485708"/>
      </dsp:txXfrm>
    </dsp:sp>
    <dsp:sp modelId="{C5D1052A-4C60-402A-BF03-323F030BB5D8}">
      <dsp:nvSpPr>
        <dsp:cNvPr id="0" name=""/>
        <dsp:cNvSpPr/>
      </dsp:nvSpPr>
      <dsp:spPr>
        <a:xfrm>
          <a:off x="2902083" y="1497113"/>
          <a:ext cx="557614" cy="652303"/>
        </a:xfrm>
        <a:prstGeom prst="rightArrow">
          <a:avLst>
            <a:gd name="adj1" fmla="val 60000"/>
            <a:gd name="adj2" fmla="val 50000"/>
          </a:avLst>
        </a:prstGeom>
        <a:solidFill>
          <a:srgbClr val="A5B1C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902083" y="1627574"/>
        <a:ext cx="390330" cy="391381"/>
      </dsp:txXfrm>
    </dsp:sp>
    <dsp:sp modelId="{F02CFB21-F969-4B91-AB71-5DEC5076EB9F}">
      <dsp:nvSpPr>
        <dsp:cNvPr id="0" name=""/>
        <dsp:cNvSpPr/>
      </dsp:nvSpPr>
      <dsp:spPr>
        <a:xfrm>
          <a:off x="3691160" y="1034187"/>
          <a:ext cx="2630257" cy="1578154"/>
        </a:xfrm>
        <a:prstGeom prst="roundRect">
          <a:avLst>
            <a:gd name="adj" fmla="val 10000"/>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Secure</a:t>
          </a:r>
        </a:p>
        <a:p>
          <a:pPr marL="0" lvl="0" indent="0" algn="ctr" defTabSz="1066800">
            <a:lnSpc>
              <a:spcPct val="90000"/>
            </a:lnSpc>
            <a:spcBef>
              <a:spcPct val="0"/>
            </a:spcBef>
            <a:spcAft>
              <a:spcPct val="35000"/>
            </a:spcAft>
            <a:buNone/>
          </a:pPr>
          <a:r>
            <a:rPr lang="en-US" sz="2400" b="1" kern="1200" dirty="0"/>
            <a:t>AS2 Server</a:t>
          </a:r>
        </a:p>
      </dsp:txBody>
      <dsp:txXfrm>
        <a:off x="3737383" y="1080410"/>
        <a:ext cx="2537811" cy="1485708"/>
      </dsp:txXfrm>
    </dsp:sp>
    <dsp:sp modelId="{54A654A9-4E06-4FDC-9433-190AFDA62568}">
      <dsp:nvSpPr>
        <dsp:cNvPr id="0" name=""/>
        <dsp:cNvSpPr/>
      </dsp:nvSpPr>
      <dsp:spPr>
        <a:xfrm>
          <a:off x="6584444" y="1497113"/>
          <a:ext cx="557614" cy="652303"/>
        </a:xfrm>
        <a:prstGeom prst="rightArrow">
          <a:avLst>
            <a:gd name="adj1" fmla="val 60000"/>
            <a:gd name="adj2" fmla="val 50000"/>
          </a:avLst>
        </a:prstGeom>
        <a:solidFill>
          <a:srgbClr val="A5B1C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84444" y="1627574"/>
        <a:ext cx="390330" cy="391381"/>
      </dsp:txXfrm>
    </dsp:sp>
    <dsp:sp modelId="{4D5DD732-6501-4B8C-8850-3009FC55EE82}">
      <dsp:nvSpPr>
        <dsp:cNvPr id="0" name=""/>
        <dsp:cNvSpPr/>
      </dsp:nvSpPr>
      <dsp:spPr>
        <a:xfrm>
          <a:off x="7373521" y="1034187"/>
          <a:ext cx="2630257" cy="1578154"/>
        </a:xfrm>
        <a:prstGeom prst="roundRect">
          <a:avLst>
            <a:gd name="adj" fmla="val 10000"/>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Trading </a:t>
          </a:r>
          <a:endParaRPr lang="hr-HR" sz="2400" b="1" kern="1200" dirty="0"/>
        </a:p>
        <a:p>
          <a:pPr marL="0" lvl="0" indent="0" algn="ctr" defTabSz="1066800">
            <a:lnSpc>
              <a:spcPct val="90000"/>
            </a:lnSpc>
            <a:spcBef>
              <a:spcPct val="0"/>
            </a:spcBef>
            <a:spcAft>
              <a:spcPct val="35000"/>
            </a:spcAft>
            <a:buNone/>
          </a:pPr>
          <a:r>
            <a:rPr lang="en-US" sz="2400" b="1" kern="1200" dirty="0"/>
            <a:t>Partner</a:t>
          </a:r>
        </a:p>
      </dsp:txBody>
      <dsp:txXfrm>
        <a:off x="7419744" y="1080410"/>
        <a:ext cx="2537811" cy="1485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42776-372C-4477-AD76-E3E444A08BA1}">
      <dsp:nvSpPr>
        <dsp:cNvPr id="0" name=""/>
        <dsp:cNvSpPr/>
      </dsp:nvSpPr>
      <dsp:spPr>
        <a:xfrm>
          <a:off x="4934" y="3229800"/>
          <a:ext cx="1529588" cy="917753"/>
        </a:xfrm>
        <a:prstGeom prst="roundRect">
          <a:avLst>
            <a:gd name="adj" fmla="val 10000"/>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Your Company</a:t>
          </a:r>
        </a:p>
      </dsp:txBody>
      <dsp:txXfrm>
        <a:off x="31814" y="3256680"/>
        <a:ext cx="1475828" cy="863993"/>
      </dsp:txXfrm>
    </dsp:sp>
    <dsp:sp modelId="{200A5445-E983-41B2-A7F4-1C0E37E5E0B5}">
      <dsp:nvSpPr>
        <dsp:cNvPr id="0" name=""/>
        <dsp:cNvSpPr/>
      </dsp:nvSpPr>
      <dsp:spPr>
        <a:xfrm>
          <a:off x="1687481" y="3499008"/>
          <a:ext cx="324272" cy="379338"/>
        </a:xfrm>
        <a:prstGeom prst="rightArrow">
          <a:avLst>
            <a:gd name="adj1" fmla="val 60000"/>
            <a:gd name="adj2" fmla="val 50000"/>
          </a:avLst>
        </a:prstGeom>
        <a:solidFill>
          <a:srgbClr val="A5B1C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87481" y="3574876"/>
        <a:ext cx="226990" cy="227602"/>
      </dsp:txXfrm>
    </dsp:sp>
    <dsp:sp modelId="{8DC3181F-EEF3-4394-89B1-B7D42B803815}">
      <dsp:nvSpPr>
        <dsp:cNvPr id="0" name=""/>
        <dsp:cNvSpPr/>
      </dsp:nvSpPr>
      <dsp:spPr>
        <a:xfrm>
          <a:off x="2146358" y="3229800"/>
          <a:ext cx="1529588" cy="917753"/>
        </a:xfrm>
        <a:prstGeom prst="roundRect">
          <a:avLst>
            <a:gd name="adj" fmla="val 10000"/>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Encrypted Data</a:t>
          </a:r>
        </a:p>
      </dsp:txBody>
      <dsp:txXfrm>
        <a:off x="2173238" y="3256680"/>
        <a:ext cx="1475828" cy="863993"/>
      </dsp:txXfrm>
    </dsp:sp>
    <dsp:sp modelId="{1C290A15-65D7-45E9-B816-285CA774A525}">
      <dsp:nvSpPr>
        <dsp:cNvPr id="0" name=""/>
        <dsp:cNvSpPr/>
      </dsp:nvSpPr>
      <dsp:spPr>
        <a:xfrm>
          <a:off x="3868094" y="3499008"/>
          <a:ext cx="324272" cy="379338"/>
        </a:xfrm>
        <a:prstGeom prst="rightArrow">
          <a:avLst>
            <a:gd name="adj1" fmla="val 60000"/>
            <a:gd name="adj2" fmla="val 50000"/>
          </a:avLst>
        </a:prstGeom>
        <a:solidFill>
          <a:srgbClr val="A5B1C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68094" y="3574876"/>
        <a:ext cx="226990" cy="227602"/>
      </dsp:txXfrm>
    </dsp:sp>
    <dsp:sp modelId="{93239054-AB40-498B-8CDE-D604CE97D817}">
      <dsp:nvSpPr>
        <dsp:cNvPr id="0" name=""/>
        <dsp:cNvSpPr/>
      </dsp:nvSpPr>
      <dsp:spPr>
        <a:xfrm>
          <a:off x="4287782" y="3229800"/>
          <a:ext cx="1529588" cy="917753"/>
        </a:xfrm>
        <a:prstGeom prst="roundRect">
          <a:avLst>
            <a:gd name="adj" fmla="val 10000"/>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FTP/VPN</a:t>
          </a:r>
        </a:p>
      </dsp:txBody>
      <dsp:txXfrm>
        <a:off x="4314662" y="3256680"/>
        <a:ext cx="1475828" cy="863993"/>
      </dsp:txXfrm>
    </dsp:sp>
    <dsp:sp modelId="{8305C98E-8C2E-4930-A4FF-1A889421A563}">
      <dsp:nvSpPr>
        <dsp:cNvPr id="0" name=""/>
        <dsp:cNvSpPr/>
      </dsp:nvSpPr>
      <dsp:spPr>
        <a:xfrm>
          <a:off x="5970330" y="3499008"/>
          <a:ext cx="324272" cy="379338"/>
        </a:xfrm>
        <a:prstGeom prst="rightArrow">
          <a:avLst>
            <a:gd name="adj1" fmla="val 60000"/>
            <a:gd name="adj2" fmla="val 50000"/>
          </a:avLst>
        </a:prstGeom>
        <a:solidFill>
          <a:srgbClr val="A5B1C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70330" y="3574876"/>
        <a:ext cx="226990" cy="227602"/>
      </dsp:txXfrm>
    </dsp:sp>
    <dsp:sp modelId="{C07677E2-9F7B-4381-BB62-7B1C71B8A019}">
      <dsp:nvSpPr>
        <dsp:cNvPr id="0" name=""/>
        <dsp:cNvSpPr/>
      </dsp:nvSpPr>
      <dsp:spPr>
        <a:xfrm>
          <a:off x="6429206" y="3229800"/>
          <a:ext cx="1529588" cy="917753"/>
        </a:xfrm>
        <a:prstGeom prst="roundRect">
          <a:avLst>
            <a:gd name="adj" fmla="val 10000"/>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Decrypted Data</a:t>
          </a:r>
        </a:p>
      </dsp:txBody>
      <dsp:txXfrm>
        <a:off x="6456086" y="3256680"/>
        <a:ext cx="1475828" cy="863993"/>
      </dsp:txXfrm>
    </dsp:sp>
    <dsp:sp modelId="{2B935797-9A1B-44C2-A6AD-8E623AFDE002}">
      <dsp:nvSpPr>
        <dsp:cNvPr id="0" name=""/>
        <dsp:cNvSpPr/>
      </dsp:nvSpPr>
      <dsp:spPr>
        <a:xfrm>
          <a:off x="8111754" y="3499008"/>
          <a:ext cx="324272" cy="379338"/>
        </a:xfrm>
        <a:prstGeom prst="rightArrow">
          <a:avLst>
            <a:gd name="adj1" fmla="val 60000"/>
            <a:gd name="adj2" fmla="val 50000"/>
          </a:avLst>
        </a:prstGeom>
        <a:solidFill>
          <a:srgbClr val="A5B1C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11754" y="3574876"/>
        <a:ext cx="226990" cy="227602"/>
      </dsp:txXfrm>
    </dsp:sp>
    <dsp:sp modelId="{DCC6CE91-5203-40BF-B728-21E87B865A38}">
      <dsp:nvSpPr>
        <dsp:cNvPr id="0" name=""/>
        <dsp:cNvSpPr/>
      </dsp:nvSpPr>
      <dsp:spPr>
        <a:xfrm>
          <a:off x="8570631" y="3229800"/>
          <a:ext cx="1529588" cy="917753"/>
        </a:xfrm>
        <a:prstGeom prst="roundRect">
          <a:avLst>
            <a:gd name="adj" fmla="val 10000"/>
          </a:avLst>
        </a:prstGeom>
        <a:solidFill>
          <a:srgbClr val="5EBE7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Trading Partner</a:t>
          </a:r>
        </a:p>
      </dsp:txBody>
      <dsp:txXfrm>
        <a:off x="8597511" y="3256680"/>
        <a:ext cx="1475828" cy="86399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7AE684-A3CF-4DCE-AD66-808DF9DA4717}"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F7B96-5927-46D8-B1B8-E4CCB68DB2A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770F7B96-5927-46D8-B1B8-E4CCB68DB2AC}"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7AE684-A3CF-4DCE-AD66-808DF9DA4717}"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57AE684-A3CF-4DCE-AD66-808DF9DA4717}" type="datetimeFigureOut">
              <a:rPr lang="en-US" smtClean="0"/>
              <a:t>7/1/2020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70F7B96-5927-46D8-B1B8-E4CCB68DB2AC}"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57AE684-A3CF-4DCE-AD66-808DF9DA4717}"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770F7B96-5927-46D8-B1B8-E4CCB68DB2AC}"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57AE684-A3CF-4DCE-AD66-808DF9DA4717}" type="datetimeFigureOut">
              <a:rPr lang="en-US" smtClean="0"/>
              <a:t>7/1/2020</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70F7B96-5927-46D8-B1B8-E4CCB68DB2AC}"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E57AE684-A3CF-4DCE-AD66-808DF9DA4717}"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F7B96-5927-46D8-B1B8-E4CCB68DB2AC}"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7AE684-A3CF-4DCE-AD66-808DF9DA4717}" type="datetimeFigureOut">
              <a:rPr lang="en-US" smtClean="0"/>
              <a:t>7/1/2020</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770F7B96-5927-46D8-B1B8-E4CCB68DB2AC}"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57AE684-A3CF-4DCE-AD66-808DF9DA4717}"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770F7B96-5927-46D8-B1B8-E4CCB68DB2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70F7B96-5927-46D8-B1B8-E4CCB68DB2AC}"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57AE684-A3CF-4DCE-AD66-808DF9DA4717}" type="datetimeFigureOut">
              <a:rPr lang="en-US" smtClean="0"/>
              <a:t>7/1/2020</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770F7B96-5927-46D8-B1B8-E4CCB68DB2AC}"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E57AE684-A3CF-4DCE-AD66-808DF9DA4717}" type="datetimeFigureOut">
              <a:rPr lang="en-US" smtClean="0"/>
              <a:t>7/1/2020</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E57AE684-A3CF-4DCE-AD66-808DF9DA4717}" type="datetimeFigureOut">
              <a:rPr lang="en-US" smtClean="0"/>
              <a:t>7/1/2020</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70F7B96-5927-46D8-B1B8-E4CCB68DB2AC}"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91" r:id="rId1"/>
    <p:sldLayoutId id="2147483685" r:id="rId2"/>
    <p:sldLayoutId id="214748368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svg"/><Relationship Id="rId7" Type="http://schemas.openxmlformats.org/officeDocument/2006/relationships/image" Target="../media/image35.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remedi.com/complimentary-integration-or-edi-assessment?__mscta=2339_77103_7398"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earchdatacenter.techtarget.com/definition/EDI"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remedi.com/blog/edi-systems-101-what-they-are-and-why-they-matter"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hilltop.bradley.edu/~simonp/atg383/edip04.html"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EAF494CF-4E32-48A2-B00D-9A118DDA132A}"/>
              </a:ext>
            </a:extLst>
          </p:cNvPr>
          <p:cNvPicPr>
            <a:picLocks noChangeAspect="1"/>
          </p:cNvPicPr>
          <p:nvPr/>
        </p:nvPicPr>
        <p:blipFill rotWithShape="1">
          <a:blip r:embed="rId2">
            <a:extLst>
              <a:ext uri="{28A0092B-C50C-407E-A947-70E740481C1C}">
                <a14:useLocalDpi xmlns:a14="http://schemas.microsoft.com/office/drawing/2010/main" val="0"/>
              </a:ext>
            </a:extLst>
          </a:blip>
          <a:srcRect t="6960"/>
          <a:stretch/>
        </p:blipFill>
        <p:spPr>
          <a:xfrm>
            <a:off x="0" y="0"/>
            <a:ext cx="12192000" cy="6806054"/>
          </a:xfrm>
          <a:prstGeom prst="rect">
            <a:avLst/>
          </a:prstGeom>
        </p:spPr>
      </p:pic>
      <p:sp>
        <p:nvSpPr>
          <p:cNvPr id="3" name="Rectangle 4">
            <a:extLst>
              <a:ext uri="{FF2B5EF4-FFF2-40B4-BE49-F238E27FC236}">
                <a16:creationId xmlns:a16="http://schemas.microsoft.com/office/drawing/2014/main" id="{6B27E944-E337-4D27-9C9F-A04732B7DA97}"/>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4" name="TekstniOkvir 3">
            <a:extLst>
              <a:ext uri="{FF2B5EF4-FFF2-40B4-BE49-F238E27FC236}">
                <a16:creationId xmlns:a16="http://schemas.microsoft.com/office/drawing/2014/main" id="{69707EE2-9715-4F79-9E84-F42F9F83581E}"/>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4">
            <a:extLst>
              <a:ext uri="{FF2B5EF4-FFF2-40B4-BE49-F238E27FC236}">
                <a16:creationId xmlns:a16="http://schemas.microsoft.com/office/drawing/2014/main" id="{BB67851B-CC58-440E-9965-D75F72E541C8}"/>
              </a:ext>
            </a:extLst>
          </p:cNvPr>
          <p:cNvSpPr>
            <a:spLocks noChangeArrowheads="1"/>
          </p:cNvSpPr>
          <p:nvPr/>
        </p:nvSpPr>
        <p:spPr bwMode="auto">
          <a:xfrm>
            <a:off x="637673" y="847051"/>
            <a:ext cx="4572000" cy="4602806"/>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ctrTitle" idx="4294967295"/>
          </p:nvPr>
        </p:nvSpPr>
        <p:spPr>
          <a:xfrm>
            <a:off x="1148502" y="1329585"/>
            <a:ext cx="3736320" cy="3637738"/>
          </a:xfrm>
        </p:spPr>
        <p:txBody>
          <a:bodyPr>
            <a:noAutofit/>
          </a:bodyPr>
          <a:lstStyle/>
          <a:p>
            <a:pPr algn="l"/>
            <a:r>
              <a:rPr lang="en-US" sz="6000" dirty="0">
                <a:solidFill>
                  <a:schemeClr val="bg1"/>
                </a:solidFill>
                <a:ea typeface="Open Sans" panose="020B0606030504020204" pitchFamily="34" charset="0"/>
                <a:cs typeface="Open Sans" panose="020B0606030504020204" pitchFamily="34" charset="0"/>
              </a:rPr>
              <a:t>EDI Systems</a:t>
            </a:r>
            <a:br>
              <a:rPr lang="hr-HR" sz="6000" dirty="0">
                <a:solidFill>
                  <a:schemeClr val="bg1"/>
                </a:solidFill>
                <a:ea typeface="Open Sans" panose="020B0606030504020204" pitchFamily="34" charset="0"/>
                <a:cs typeface="Open Sans" panose="020B0606030504020204" pitchFamily="34" charset="0"/>
              </a:rPr>
            </a:br>
            <a:br>
              <a:rPr lang="en-US" sz="6000" dirty="0">
                <a:solidFill>
                  <a:schemeClr val="bg1"/>
                </a:solidFill>
                <a:ea typeface="Open Sans" panose="020B0606030504020204" pitchFamily="34" charset="0"/>
                <a:cs typeface="Open Sans" panose="020B0606030504020204" pitchFamily="34" charset="0"/>
              </a:rPr>
            </a:br>
            <a:r>
              <a:rPr lang="en-US" sz="2800" dirty="0">
                <a:solidFill>
                  <a:schemeClr val="bg1"/>
                </a:solidFill>
                <a:ea typeface="Open Sans" panose="020B0606030504020204" pitchFamily="34" charset="0"/>
                <a:cs typeface="Open Sans" panose="020B0606030504020204" pitchFamily="34" charset="0"/>
              </a:rPr>
              <a:t>What They Are and Why They Matter</a:t>
            </a:r>
          </a:p>
        </p:txBody>
      </p:sp>
    </p:spTree>
    <p:extLst>
      <p:ext uri="{BB962C8B-B14F-4D97-AF65-F5344CB8AC3E}">
        <p14:creationId xmlns:p14="http://schemas.microsoft.com/office/powerpoint/2010/main" val="350420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318" y="440218"/>
            <a:ext cx="5949239" cy="849313"/>
          </a:xfrm>
        </p:spPr>
        <p:txBody>
          <a:bodyPr>
            <a:normAutofit fontScale="90000"/>
          </a:bodyPr>
          <a:lstStyle/>
          <a:p>
            <a:pPr algn="l"/>
            <a:br>
              <a:rPr lang="en-US" dirty="0">
                <a:solidFill>
                  <a:srgbClr val="268CC0"/>
                </a:solidFill>
              </a:rPr>
            </a:br>
            <a:r>
              <a:rPr lang="en-US" dirty="0">
                <a:solidFill>
                  <a:srgbClr val="268CC0"/>
                </a:solidFill>
              </a:rPr>
              <a:t>EDI Systems Explained: Value-Added Network (VAN)</a:t>
            </a:r>
            <a:endParaRPr lang="en-US" sz="4400" dirty="0">
              <a:solidFill>
                <a:srgbClr val="268CC0"/>
              </a:solidFill>
            </a:endParaRPr>
          </a:p>
        </p:txBody>
      </p:sp>
      <p:sp>
        <p:nvSpPr>
          <p:cNvPr id="3" name="Content Placeholder 2"/>
          <p:cNvSpPr>
            <a:spLocks noGrp="1"/>
          </p:cNvSpPr>
          <p:nvPr>
            <p:ph sz="quarter" idx="4294967295"/>
          </p:nvPr>
        </p:nvSpPr>
        <p:spPr>
          <a:xfrm>
            <a:off x="625642" y="1819655"/>
            <a:ext cx="4529832" cy="2996185"/>
          </a:xfrm>
        </p:spPr>
        <p:txBody>
          <a:bodyPr>
            <a:normAutofit/>
          </a:bodyPr>
          <a:lstStyle/>
          <a:p>
            <a:pPr marL="0" indent="0">
              <a:buNone/>
            </a:pPr>
            <a:r>
              <a:rPr lang="en-US" sz="1800" dirty="0"/>
              <a:t>Value-added networks (VANs) are also known as EDI network service providers. VANs utilize a secure network, over which they transmit documents to several recipients.</a:t>
            </a:r>
          </a:p>
          <a:p>
            <a:pPr marL="0" indent="0">
              <a:buNone/>
            </a:pPr>
            <a:endParaRPr lang="en-US" sz="1800" dirty="0"/>
          </a:p>
          <a:p>
            <a:pPr marL="0" indent="0">
              <a:buNone/>
            </a:pPr>
            <a:r>
              <a:rPr lang="en-US" sz="1800" dirty="0"/>
              <a:t>It makes sense to use a VAN if you’re working with trading partners with various EDI protocols. </a:t>
            </a:r>
          </a:p>
        </p:txBody>
      </p:sp>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10</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10</a:t>
            </a:fld>
            <a:endParaRPr lang="en-US" b="1" dirty="0"/>
          </a:p>
        </p:txBody>
      </p:sp>
      <p:sp>
        <p:nvSpPr>
          <p:cNvPr id="8" name="TekstniOkvir 7">
            <a:extLst>
              <a:ext uri="{FF2B5EF4-FFF2-40B4-BE49-F238E27FC236}">
                <a16:creationId xmlns:a16="http://schemas.microsoft.com/office/drawing/2014/main" id="{BB108529-A808-49B6-9C1A-9834A26630CF}"/>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Diagram 3">
            <a:extLst>
              <a:ext uri="{FF2B5EF4-FFF2-40B4-BE49-F238E27FC236}">
                <a16:creationId xmlns:a16="http://schemas.microsoft.com/office/drawing/2014/main" id="{CEA06AF0-66D7-429C-B10B-9A782E399784}"/>
              </a:ext>
            </a:extLst>
          </p:cNvPr>
          <p:cNvGraphicFramePr/>
          <p:nvPr>
            <p:extLst>
              <p:ext uri="{D42A27DB-BD31-4B8C-83A1-F6EECF244321}">
                <p14:modId xmlns:p14="http://schemas.microsoft.com/office/powerpoint/2010/main" val="2596970931"/>
              </p:ext>
            </p:extLst>
          </p:nvPr>
        </p:nvGraphicFramePr>
        <p:xfrm>
          <a:off x="2569685" y="-525663"/>
          <a:ext cx="9744235" cy="6496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4">
            <a:extLst>
              <a:ext uri="{FF2B5EF4-FFF2-40B4-BE49-F238E27FC236}">
                <a16:creationId xmlns:a16="http://schemas.microsoft.com/office/drawing/2014/main" id="{DD1EF3B6-A8EE-44BF-8763-4F230BDCABA2}"/>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1" name="TekstniOkvir 8">
            <a:extLst>
              <a:ext uri="{FF2B5EF4-FFF2-40B4-BE49-F238E27FC236}">
                <a16:creationId xmlns:a16="http://schemas.microsoft.com/office/drawing/2014/main" id="{D90F8D95-A7CE-499F-A3EB-CB62960E5EB0}"/>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543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318" y="0"/>
            <a:ext cx="5949239" cy="849313"/>
          </a:xfrm>
        </p:spPr>
        <p:txBody>
          <a:bodyPr>
            <a:normAutofit fontScale="90000"/>
          </a:bodyPr>
          <a:lstStyle/>
          <a:p>
            <a:pPr algn="l"/>
            <a:br>
              <a:rPr lang="en-US" dirty="0">
                <a:solidFill>
                  <a:srgbClr val="268CC0"/>
                </a:solidFill>
              </a:rPr>
            </a:br>
            <a:r>
              <a:rPr lang="en-US" dirty="0">
                <a:solidFill>
                  <a:srgbClr val="268CC0"/>
                </a:solidFill>
              </a:rPr>
              <a:t>EDI Explained: AS2</a:t>
            </a:r>
            <a:endParaRPr lang="en-US" sz="4400" dirty="0">
              <a:solidFill>
                <a:srgbClr val="268CC0"/>
              </a:solidFill>
            </a:endParaRPr>
          </a:p>
        </p:txBody>
      </p:sp>
      <p:sp>
        <p:nvSpPr>
          <p:cNvPr id="3" name="Content Placeholder 2"/>
          <p:cNvSpPr>
            <a:spLocks noGrp="1"/>
          </p:cNvSpPr>
          <p:nvPr>
            <p:ph sz="quarter" idx="4294967295"/>
          </p:nvPr>
        </p:nvSpPr>
        <p:spPr>
          <a:xfrm>
            <a:off x="625641" y="1554052"/>
            <a:ext cx="10965467" cy="2086131"/>
          </a:xfrm>
        </p:spPr>
        <p:txBody>
          <a:bodyPr>
            <a:normAutofit/>
          </a:bodyPr>
          <a:lstStyle/>
          <a:p>
            <a:pPr marL="0" indent="0">
              <a:buNone/>
            </a:pPr>
            <a:r>
              <a:rPr lang="en-US" sz="1800" b="1" dirty="0"/>
              <a:t>AS2 stands for Applicability Statement version 2. AS2 is a secure communications protocol.</a:t>
            </a:r>
          </a:p>
          <a:p>
            <a:pPr marL="0" indent="0">
              <a:buNone/>
            </a:pPr>
            <a:endParaRPr lang="en-US" sz="1800" dirty="0"/>
          </a:p>
          <a:p>
            <a:pPr marL="0" indent="0">
              <a:buNone/>
            </a:pPr>
            <a:r>
              <a:rPr lang="en-US" sz="1800" dirty="0"/>
              <a:t>Two computers connect in a point-to-point mode through the Internet. One computer submits encrypted data to another.</a:t>
            </a:r>
          </a:p>
        </p:txBody>
      </p:sp>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11</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11</a:t>
            </a:fld>
            <a:endParaRPr lang="en-US" b="1" dirty="0"/>
          </a:p>
        </p:txBody>
      </p:sp>
      <p:sp>
        <p:nvSpPr>
          <p:cNvPr id="8" name="TekstniOkvir 7">
            <a:extLst>
              <a:ext uri="{FF2B5EF4-FFF2-40B4-BE49-F238E27FC236}">
                <a16:creationId xmlns:a16="http://schemas.microsoft.com/office/drawing/2014/main" id="{620E8387-9A86-41AF-94EF-9F6CA9636B5F}"/>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Diagram 4">
            <a:extLst>
              <a:ext uri="{FF2B5EF4-FFF2-40B4-BE49-F238E27FC236}">
                <a16:creationId xmlns:a16="http://schemas.microsoft.com/office/drawing/2014/main" id="{DB69E6DA-186E-48A4-9E2A-44C55AFEA031}"/>
              </a:ext>
            </a:extLst>
          </p:cNvPr>
          <p:cNvGraphicFramePr/>
          <p:nvPr>
            <p:extLst>
              <p:ext uri="{D42A27DB-BD31-4B8C-83A1-F6EECF244321}">
                <p14:modId xmlns:p14="http://schemas.microsoft.com/office/powerpoint/2010/main" val="3467284701"/>
              </p:ext>
            </p:extLst>
          </p:nvPr>
        </p:nvGraphicFramePr>
        <p:xfrm>
          <a:off x="925937" y="2521657"/>
          <a:ext cx="10012579" cy="3646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4">
            <a:extLst>
              <a:ext uri="{FF2B5EF4-FFF2-40B4-BE49-F238E27FC236}">
                <a16:creationId xmlns:a16="http://schemas.microsoft.com/office/drawing/2014/main" id="{4EFA0612-EA0B-4FAD-8E88-E52493A44D15}"/>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b="1" dirty="0"/>
              <a:t> </a:t>
            </a:r>
          </a:p>
        </p:txBody>
      </p:sp>
      <p:sp>
        <p:nvSpPr>
          <p:cNvPr id="11" name="TekstniOkvir 8">
            <a:extLst>
              <a:ext uri="{FF2B5EF4-FFF2-40B4-BE49-F238E27FC236}">
                <a16:creationId xmlns:a16="http://schemas.microsoft.com/office/drawing/2014/main" id="{32AEA926-9022-4DFD-B605-D4DA09E0C79F}"/>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852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318" y="0"/>
            <a:ext cx="7256019" cy="849313"/>
          </a:xfrm>
        </p:spPr>
        <p:txBody>
          <a:bodyPr>
            <a:normAutofit fontScale="90000"/>
          </a:bodyPr>
          <a:lstStyle/>
          <a:p>
            <a:pPr algn="l"/>
            <a:br>
              <a:rPr lang="en-US" dirty="0">
                <a:solidFill>
                  <a:srgbClr val="268CC0"/>
                </a:solidFill>
              </a:rPr>
            </a:br>
            <a:r>
              <a:rPr lang="it-IT" dirty="0">
                <a:solidFill>
                  <a:srgbClr val="268CC0"/>
                </a:solidFill>
              </a:rPr>
              <a:t>EDI </a:t>
            </a:r>
            <a:r>
              <a:rPr lang="it-IT" dirty="0" err="1">
                <a:solidFill>
                  <a:srgbClr val="268CC0"/>
                </a:solidFill>
              </a:rPr>
              <a:t>Explained</a:t>
            </a:r>
            <a:r>
              <a:rPr lang="it-IT" dirty="0">
                <a:solidFill>
                  <a:srgbClr val="268CC0"/>
                </a:solidFill>
              </a:rPr>
              <a:t>: EDI via FTP/VPN</a:t>
            </a:r>
            <a:endParaRPr lang="en-US" sz="4400" dirty="0">
              <a:solidFill>
                <a:srgbClr val="268CC0"/>
              </a:solidFill>
            </a:endParaRPr>
          </a:p>
        </p:txBody>
      </p:sp>
      <p:sp>
        <p:nvSpPr>
          <p:cNvPr id="3" name="Content Placeholder 2"/>
          <p:cNvSpPr>
            <a:spLocks noGrp="1"/>
          </p:cNvSpPr>
          <p:nvPr>
            <p:ph sz="quarter" idx="4294967295"/>
          </p:nvPr>
        </p:nvSpPr>
        <p:spPr>
          <a:xfrm>
            <a:off x="625640" y="1532272"/>
            <a:ext cx="10939341" cy="1609345"/>
          </a:xfrm>
        </p:spPr>
        <p:txBody>
          <a:bodyPr>
            <a:normAutofit/>
          </a:bodyPr>
          <a:lstStyle/>
          <a:p>
            <a:pPr marL="0" indent="0">
              <a:buNone/>
            </a:pPr>
            <a:r>
              <a:rPr lang="en-US" sz="1800" b="1" dirty="0"/>
              <a:t>FTP/VPN stands for File Transfer Protocol over a Virtual Private Network. It is a secure communications protocol.</a:t>
            </a:r>
          </a:p>
          <a:p>
            <a:pPr marL="0" indent="0">
              <a:buNone/>
            </a:pPr>
            <a:endParaRPr lang="en-US" sz="1800" dirty="0"/>
          </a:p>
          <a:p>
            <a:pPr marL="0" indent="0">
              <a:buNone/>
            </a:pPr>
            <a:r>
              <a:rPr lang="en-US" sz="1800" dirty="0"/>
              <a:t>Like AS2, these protocols encrypt information. Unlike AS2, these protocols decrypt information once it arrives at the recipient’s computer.</a:t>
            </a:r>
          </a:p>
        </p:txBody>
      </p:sp>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12</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12</a:t>
            </a:fld>
            <a:endParaRPr lang="en-US" b="1" dirty="0"/>
          </a:p>
        </p:txBody>
      </p:sp>
      <p:sp>
        <p:nvSpPr>
          <p:cNvPr id="8" name="TekstniOkvir 7">
            <a:extLst>
              <a:ext uri="{FF2B5EF4-FFF2-40B4-BE49-F238E27FC236}">
                <a16:creationId xmlns:a16="http://schemas.microsoft.com/office/drawing/2014/main" id="{3093D0FD-408B-4D76-BBE6-C51D2CD27CDE}"/>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Diagram 3">
            <a:extLst>
              <a:ext uri="{FF2B5EF4-FFF2-40B4-BE49-F238E27FC236}">
                <a16:creationId xmlns:a16="http://schemas.microsoft.com/office/drawing/2014/main" id="{AFD43405-F89A-410E-B2BB-60BB9C8D9691}"/>
              </a:ext>
            </a:extLst>
          </p:cNvPr>
          <p:cNvGraphicFramePr/>
          <p:nvPr>
            <p:extLst>
              <p:ext uri="{D42A27DB-BD31-4B8C-83A1-F6EECF244321}">
                <p14:modId xmlns:p14="http://schemas.microsoft.com/office/powerpoint/2010/main" val="864747758"/>
              </p:ext>
            </p:extLst>
          </p:nvPr>
        </p:nvGraphicFramePr>
        <p:xfrm>
          <a:off x="1042733" y="1070810"/>
          <a:ext cx="10105154" cy="7377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4">
            <a:extLst>
              <a:ext uri="{FF2B5EF4-FFF2-40B4-BE49-F238E27FC236}">
                <a16:creationId xmlns:a16="http://schemas.microsoft.com/office/drawing/2014/main" id="{2C564A62-1186-44B8-8C7E-277A21CF12C7}"/>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1" name="TekstniOkvir 8">
            <a:extLst>
              <a:ext uri="{FF2B5EF4-FFF2-40B4-BE49-F238E27FC236}">
                <a16:creationId xmlns:a16="http://schemas.microsoft.com/office/drawing/2014/main" id="{3544611A-EDD7-4C38-86E9-5B6E88E33244}"/>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7318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319" y="-36095"/>
            <a:ext cx="5022712" cy="849313"/>
          </a:xfrm>
        </p:spPr>
        <p:txBody>
          <a:bodyPr>
            <a:normAutofit/>
          </a:bodyPr>
          <a:lstStyle/>
          <a:p>
            <a:pPr algn="l"/>
            <a:r>
              <a:rPr lang="en-US" dirty="0">
                <a:solidFill>
                  <a:srgbClr val="268CC0"/>
                </a:solidFill>
              </a:rPr>
              <a:t>EDI Explained: Web EDI</a:t>
            </a:r>
            <a:endParaRPr lang="en-US" sz="4400" dirty="0">
              <a:solidFill>
                <a:srgbClr val="268CC0"/>
              </a:solidFill>
            </a:endParaRPr>
          </a:p>
        </p:txBody>
      </p:sp>
      <p:sp>
        <p:nvSpPr>
          <p:cNvPr id="3" name="Content Placeholder 2"/>
          <p:cNvSpPr>
            <a:spLocks noGrp="1"/>
          </p:cNvSpPr>
          <p:nvPr>
            <p:ph sz="quarter" idx="4294967295"/>
          </p:nvPr>
        </p:nvSpPr>
        <p:spPr>
          <a:xfrm>
            <a:off x="625643" y="1497437"/>
            <a:ext cx="3850564" cy="3919294"/>
          </a:xfrm>
        </p:spPr>
        <p:txBody>
          <a:bodyPr>
            <a:normAutofit/>
          </a:bodyPr>
          <a:lstStyle/>
          <a:p>
            <a:pPr marL="0" indent="0">
              <a:buNone/>
            </a:pPr>
            <a:r>
              <a:rPr lang="en-US" sz="1800" b="1" dirty="0"/>
              <a:t>Web EDI takes place through a web browser.</a:t>
            </a:r>
          </a:p>
          <a:p>
            <a:pPr marL="0" indent="0">
              <a:buNone/>
            </a:pPr>
            <a:endParaRPr lang="en-US" sz="1800" dirty="0"/>
          </a:p>
          <a:p>
            <a:pPr marL="0" indent="0">
              <a:buNone/>
            </a:pPr>
            <a:r>
              <a:rPr lang="en-US" sz="1800" dirty="0"/>
              <a:t>The system transforms paper documents into online forms. Users enter data into the forms. Once users submit these forms, the information is converted into EDI messaging format and sent via secure information protocols.</a:t>
            </a:r>
          </a:p>
        </p:txBody>
      </p:sp>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13</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13</a:t>
            </a:fld>
            <a:endParaRPr lang="en-US" b="1" dirty="0"/>
          </a:p>
        </p:txBody>
      </p:sp>
      <p:sp>
        <p:nvSpPr>
          <p:cNvPr id="8" name="TekstniOkvir 7">
            <a:extLst>
              <a:ext uri="{FF2B5EF4-FFF2-40B4-BE49-F238E27FC236}">
                <a16:creationId xmlns:a16="http://schemas.microsoft.com/office/drawing/2014/main" id="{299902DC-3DD5-43AA-A7EE-CB8C5AB0646A}"/>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7">
            <a:extLst>
              <a:ext uri="{FF2B5EF4-FFF2-40B4-BE49-F238E27FC236}">
                <a16:creationId xmlns:a16="http://schemas.microsoft.com/office/drawing/2014/main" id="{53E7FF0B-255B-402F-8F5D-3E64BF377BCE}"/>
              </a:ext>
            </a:extLst>
          </p:cNvPr>
          <p:cNvSpPr txBox="1"/>
          <p:nvPr/>
        </p:nvSpPr>
        <p:spPr>
          <a:xfrm>
            <a:off x="5383081" y="911760"/>
            <a:ext cx="1999458" cy="369332"/>
          </a:xfrm>
          <a:prstGeom prst="rect">
            <a:avLst/>
          </a:prstGeom>
          <a:noFill/>
        </p:spPr>
        <p:txBody>
          <a:bodyPr wrap="none" rtlCol="0">
            <a:spAutoFit/>
          </a:bodyPr>
          <a:lstStyle/>
          <a:p>
            <a:r>
              <a:rPr lang="en-US" b="1" dirty="0">
                <a:solidFill>
                  <a:srgbClr val="5EBE7F"/>
                </a:solidFill>
              </a:rPr>
              <a:t>YOUR </a:t>
            </a:r>
            <a:r>
              <a:rPr lang="hr-HR" b="1" dirty="0">
                <a:solidFill>
                  <a:srgbClr val="5EBE7F"/>
                </a:solidFill>
              </a:rPr>
              <a:t>BUSINESS</a:t>
            </a:r>
            <a:endParaRPr lang="en-US" b="1" dirty="0">
              <a:solidFill>
                <a:srgbClr val="5EBE7F"/>
              </a:solidFill>
            </a:endParaRPr>
          </a:p>
        </p:txBody>
      </p:sp>
      <p:sp>
        <p:nvSpPr>
          <p:cNvPr id="11" name="TextBox 7">
            <a:extLst>
              <a:ext uri="{FF2B5EF4-FFF2-40B4-BE49-F238E27FC236}">
                <a16:creationId xmlns:a16="http://schemas.microsoft.com/office/drawing/2014/main" id="{FA985671-9B48-4F9B-B562-83AD4ABC7E21}"/>
              </a:ext>
            </a:extLst>
          </p:cNvPr>
          <p:cNvSpPr txBox="1"/>
          <p:nvPr/>
        </p:nvSpPr>
        <p:spPr>
          <a:xfrm>
            <a:off x="9394469" y="903350"/>
            <a:ext cx="2283382" cy="369332"/>
          </a:xfrm>
          <a:prstGeom prst="rect">
            <a:avLst/>
          </a:prstGeom>
          <a:noFill/>
        </p:spPr>
        <p:txBody>
          <a:bodyPr wrap="none" rtlCol="0">
            <a:spAutoFit/>
          </a:bodyPr>
          <a:lstStyle/>
          <a:p>
            <a:r>
              <a:rPr lang="en-US" b="1" dirty="0">
                <a:solidFill>
                  <a:srgbClr val="5EBE7F"/>
                </a:solidFill>
              </a:rPr>
              <a:t>YOUR </a:t>
            </a:r>
            <a:r>
              <a:rPr lang="hr-HR" b="1" dirty="0">
                <a:solidFill>
                  <a:srgbClr val="5EBE7F"/>
                </a:solidFill>
              </a:rPr>
              <a:t>CUSTOMERS</a:t>
            </a:r>
            <a:endParaRPr lang="en-US" b="1" dirty="0">
              <a:solidFill>
                <a:srgbClr val="5EBE7F"/>
              </a:solidFill>
            </a:endParaRPr>
          </a:p>
        </p:txBody>
      </p:sp>
      <p:pic>
        <p:nvPicPr>
          <p:cNvPr id="12" name="Grafika 11">
            <a:extLst>
              <a:ext uri="{FF2B5EF4-FFF2-40B4-BE49-F238E27FC236}">
                <a16:creationId xmlns:a16="http://schemas.microsoft.com/office/drawing/2014/main" id="{5290DB1A-2B27-4AC8-A342-4199B5BA0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0787" y="2761520"/>
            <a:ext cx="1889760" cy="1889760"/>
          </a:xfrm>
          <a:prstGeom prst="rect">
            <a:avLst/>
          </a:prstGeom>
        </p:spPr>
      </p:pic>
      <p:pic>
        <p:nvPicPr>
          <p:cNvPr id="13" name="Grafika 12">
            <a:extLst>
              <a:ext uri="{FF2B5EF4-FFF2-40B4-BE49-F238E27FC236}">
                <a16:creationId xmlns:a16="http://schemas.microsoft.com/office/drawing/2014/main" id="{30B2891F-69D8-4CE9-BB16-68BC0BC991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84532" y="4645037"/>
            <a:ext cx="813975" cy="788538"/>
          </a:xfrm>
          <a:prstGeom prst="rect">
            <a:avLst/>
          </a:prstGeom>
        </p:spPr>
      </p:pic>
      <p:pic>
        <p:nvPicPr>
          <p:cNvPr id="14" name="Grafika 13">
            <a:extLst>
              <a:ext uri="{FF2B5EF4-FFF2-40B4-BE49-F238E27FC236}">
                <a16:creationId xmlns:a16="http://schemas.microsoft.com/office/drawing/2014/main" id="{93A96387-ECDF-4D79-9ED4-4500EC139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5823" y="3157332"/>
            <a:ext cx="813974" cy="763101"/>
          </a:xfrm>
          <a:prstGeom prst="rect">
            <a:avLst/>
          </a:prstGeom>
        </p:spPr>
      </p:pic>
      <p:pic>
        <p:nvPicPr>
          <p:cNvPr id="15" name="Grafika 14">
            <a:extLst>
              <a:ext uri="{FF2B5EF4-FFF2-40B4-BE49-F238E27FC236}">
                <a16:creationId xmlns:a16="http://schemas.microsoft.com/office/drawing/2014/main" id="{1C423134-F512-4793-8015-5603E52997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6030" y="1428916"/>
            <a:ext cx="813974" cy="813974"/>
          </a:xfrm>
          <a:prstGeom prst="rect">
            <a:avLst/>
          </a:prstGeom>
        </p:spPr>
      </p:pic>
      <p:pic>
        <p:nvPicPr>
          <p:cNvPr id="16" name="Grafika 15">
            <a:extLst>
              <a:ext uri="{FF2B5EF4-FFF2-40B4-BE49-F238E27FC236}">
                <a16:creationId xmlns:a16="http://schemas.microsoft.com/office/drawing/2014/main" id="{A1DD015E-585F-461C-A73E-921C0D0893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4579" y="3657456"/>
            <a:ext cx="674073" cy="801256"/>
          </a:xfrm>
          <a:prstGeom prst="rect">
            <a:avLst/>
          </a:prstGeom>
        </p:spPr>
      </p:pic>
      <p:pic>
        <p:nvPicPr>
          <p:cNvPr id="17" name="Grafika 16">
            <a:extLst>
              <a:ext uri="{FF2B5EF4-FFF2-40B4-BE49-F238E27FC236}">
                <a16:creationId xmlns:a16="http://schemas.microsoft.com/office/drawing/2014/main" id="{70D2EE54-743A-4A1A-BBB1-2899E842D3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05854" y="2678368"/>
            <a:ext cx="674073" cy="801256"/>
          </a:xfrm>
          <a:prstGeom prst="rect">
            <a:avLst/>
          </a:prstGeom>
        </p:spPr>
      </p:pic>
      <p:pic>
        <p:nvPicPr>
          <p:cNvPr id="19" name="Grafika 18">
            <a:extLst>
              <a:ext uri="{FF2B5EF4-FFF2-40B4-BE49-F238E27FC236}">
                <a16:creationId xmlns:a16="http://schemas.microsoft.com/office/drawing/2014/main" id="{105ABB3D-75B6-4A95-B98E-1ACE09F78B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97176" y="1402164"/>
            <a:ext cx="674073" cy="801256"/>
          </a:xfrm>
          <a:prstGeom prst="rect">
            <a:avLst/>
          </a:prstGeom>
        </p:spPr>
      </p:pic>
      <p:sp>
        <p:nvSpPr>
          <p:cNvPr id="20" name="TekstniOkvir 19">
            <a:extLst>
              <a:ext uri="{FF2B5EF4-FFF2-40B4-BE49-F238E27FC236}">
                <a16:creationId xmlns:a16="http://schemas.microsoft.com/office/drawing/2014/main" id="{BB1FCD92-91D2-4FE0-AD11-72341E335579}"/>
              </a:ext>
            </a:extLst>
          </p:cNvPr>
          <p:cNvSpPr txBox="1"/>
          <p:nvPr/>
        </p:nvSpPr>
        <p:spPr>
          <a:xfrm>
            <a:off x="5276574" y="2219844"/>
            <a:ext cx="2212472" cy="307777"/>
          </a:xfrm>
          <a:prstGeom prst="rect">
            <a:avLst/>
          </a:prstGeom>
          <a:noFill/>
          <a:ln>
            <a:solidFill>
              <a:srgbClr val="5EBE7F"/>
            </a:solidFill>
          </a:ln>
        </p:spPr>
        <p:txBody>
          <a:bodyPr wrap="square" rtlCol="0">
            <a:spAutoFit/>
          </a:bodyPr>
          <a:lstStyle/>
          <a:p>
            <a:pPr algn="ctr"/>
            <a:r>
              <a:rPr lang="hr-HR" sz="1400" b="1" dirty="0">
                <a:solidFill>
                  <a:srgbClr val="5EBE7F"/>
                </a:solidFill>
              </a:rPr>
              <a:t>Print/PDF </a:t>
            </a:r>
            <a:r>
              <a:rPr lang="hr-HR" sz="1400" b="1" dirty="0" err="1">
                <a:solidFill>
                  <a:srgbClr val="5EBE7F"/>
                </a:solidFill>
              </a:rPr>
              <a:t>Documents</a:t>
            </a:r>
            <a:endParaRPr lang="en-US" sz="1400" b="1" dirty="0">
              <a:solidFill>
                <a:srgbClr val="5EBE7F"/>
              </a:solidFill>
            </a:endParaRPr>
          </a:p>
        </p:txBody>
      </p:sp>
      <p:sp>
        <p:nvSpPr>
          <p:cNvPr id="21" name="TekstniOkvir 20">
            <a:extLst>
              <a:ext uri="{FF2B5EF4-FFF2-40B4-BE49-F238E27FC236}">
                <a16:creationId xmlns:a16="http://schemas.microsoft.com/office/drawing/2014/main" id="{369F42DF-E557-4DA9-AFA7-8AE501BAC4D2}"/>
              </a:ext>
            </a:extLst>
          </p:cNvPr>
          <p:cNvSpPr txBox="1"/>
          <p:nvPr/>
        </p:nvSpPr>
        <p:spPr>
          <a:xfrm>
            <a:off x="5285283" y="5472085"/>
            <a:ext cx="2212472" cy="523220"/>
          </a:xfrm>
          <a:prstGeom prst="rect">
            <a:avLst/>
          </a:prstGeom>
          <a:noFill/>
          <a:ln>
            <a:solidFill>
              <a:srgbClr val="5EBE7F"/>
            </a:solidFill>
          </a:ln>
        </p:spPr>
        <p:txBody>
          <a:bodyPr wrap="square" rtlCol="0">
            <a:spAutoFit/>
          </a:bodyPr>
          <a:lstStyle/>
          <a:p>
            <a:pPr algn="ctr"/>
            <a:r>
              <a:rPr lang="hr-HR" sz="1400" b="1" dirty="0" err="1">
                <a:solidFill>
                  <a:srgbClr val="5EBE7F"/>
                </a:solidFill>
              </a:rPr>
              <a:t>WebEDI</a:t>
            </a:r>
            <a:endParaRPr lang="hr-HR" sz="1400" b="1" dirty="0">
              <a:solidFill>
                <a:srgbClr val="5EBE7F"/>
              </a:solidFill>
            </a:endParaRPr>
          </a:p>
          <a:p>
            <a:pPr algn="ctr"/>
            <a:r>
              <a:rPr lang="hr-HR" sz="1400" b="1" dirty="0">
                <a:solidFill>
                  <a:srgbClr val="5EBE7F"/>
                </a:solidFill>
              </a:rPr>
              <a:t>Browser Interface</a:t>
            </a:r>
            <a:endParaRPr lang="en-US" sz="1400" b="1" dirty="0">
              <a:solidFill>
                <a:srgbClr val="5EBE7F"/>
              </a:solidFill>
            </a:endParaRPr>
          </a:p>
        </p:txBody>
      </p:sp>
      <p:sp>
        <p:nvSpPr>
          <p:cNvPr id="22" name="TekstniOkvir 21">
            <a:extLst>
              <a:ext uri="{FF2B5EF4-FFF2-40B4-BE49-F238E27FC236}">
                <a16:creationId xmlns:a16="http://schemas.microsoft.com/office/drawing/2014/main" id="{BC8CB1E0-525C-40CA-A655-E8228E313364}"/>
              </a:ext>
            </a:extLst>
          </p:cNvPr>
          <p:cNvSpPr txBox="1"/>
          <p:nvPr/>
        </p:nvSpPr>
        <p:spPr>
          <a:xfrm>
            <a:off x="9447961" y="4532032"/>
            <a:ext cx="2283382" cy="738664"/>
          </a:xfrm>
          <a:prstGeom prst="rect">
            <a:avLst/>
          </a:prstGeom>
          <a:noFill/>
          <a:ln>
            <a:solidFill>
              <a:srgbClr val="5EBE7F"/>
            </a:solidFill>
          </a:ln>
        </p:spPr>
        <p:txBody>
          <a:bodyPr wrap="square" rtlCol="0">
            <a:spAutoFit/>
          </a:bodyPr>
          <a:lstStyle/>
          <a:p>
            <a:pPr algn="ctr"/>
            <a:r>
              <a:rPr lang="hr-HR" sz="1400" b="1" dirty="0" err="1">
                <a:solidFill>
                  <a:srgbClr val="5EBE7F"/>
                </a:solidFill>
              </a:rPr>
              <a:t>Invoices</a:t>
            </a:r>
            <a:r>
              <a:rPr lang="hr-HR" sz="1400" b="1" dirty="0">
                <a:solidFill>
                  <a:srgbClr val="5EBE7F"/>
                </a:solidFill>
              </a:rPr>
              <a:t> </a:t>
            </a:r>
            <a:br>
              <a:rPr lang="hr-HR" sz="1400" b="1" dirty="0">
                <a:solidFill>
                  <a:srgbClr val="5EBE7F"/>
                </a:solidFill>
              </a:rPr>
            </a:br>
            <a:r>
              <a:rPr lang="hr-HR" sz="1400" b="1" dirty="0">
                <a:solidFill>
                  <a:srgbClr val="5EBE7F"/>
                </a:solidFill>
              </a:rPr>
              <a:t>PO </a:t>
            </a:r>
            <a:r>
              <a:rPr lang="hr-HR" sz="1400" b="1" dirty="0" err="1">
                <a:solidFill>
                  <a:srgbClr val="5EBE7F"/>
                </a:solidFill>
              </a:rPr>
              <a:t>Acknowledgements</a:t>
            </a:r>
            <a:endParaRPr lang="hr-HR" sz="1400" b="1" dirty="0">
              <a:solidFill>
                <a:srgbClr val="5EBE7F"/>
              </a:solidFill>
            </a:endParaRPr>
          </a:p>
          <a:p>
            <a:pPr algn="ctr"/>
            <a:r>
              <a:rPr lang="hr-HR" sz="1400" b="1" dirty="0" err="1">
                <a:solidFill>
                  <a:srgbClr val="5EBE7F"/>
                </a:solidFill>
              </a:rPr>
              <a:t>Ship</a:t>
            </a:r>
            <a:r>
              <a:rPr lang="hr-HR" sz="1400" b="1" dirty="0">
                <a:solidFill>
                  <a:srgbClr val="5EBE7F"/>
                </a:solidFill>
              </a:rPr>
              <a:t> </a:t>
            </a:r>
            <a:r>
              <a:rPr lang="hr-HR" sz="1400" b="1" dirty="0" err="1">
                <a:solidFill>
                  <a:srgbClr val="5EBE7F"/>
                </a:solidFill>
              </a:rPr>
              <a:t>Notices</a:t>
            </a:r>
            <a:endParaRPr lang="en-US" sz="1400" b="1" dirty="0">
              <a:solidFill>
                <a:srgbClr val="5EBE7F"/>
              </a:solidFill>
            </a:endParaRPr>
          </a:p>
        </p:txBody>
      </p:sp>
      <p:sp>
        <p:nvSpPr>
          <p:cNvPr id="23" name="TekstniOkvir 22">
            <a:extLst>
              <a:ext uri="{FF2B5EF4-FFF2-40B4-BE49-F238E27FC236}">
                <a16:creationId xmlns:a16="http://schemas.microsoft.com/office/drawing/2014/main" id="{5DA2C7A4-A63F-48DB-B6F4-E8657D0DCF76}"/>
              </a:ext>
            </a:extLst>
          </p:cNvPr>
          <p:cNvSpPr txBox="1"/>
          <p:nvPr/>
        </p:nvSpPr>
        <p:spPr>
          <a:xfrm>
            <a:off x="9436654" y="1863990"/>
            <a:ext cx="2212472" cy="738664"/>
          </a:xfrm>
          <a:prstGeom prst="rect">
            <a:avLst/>
          </a:prstGeom>
          <a:noFill/>
          <a:ln>
            <a:solidFill>
              <a:srgbClr val="5EBE7F"/>
            </a:solidFill>
          </a:ln>
        </p:spPr>
        <p:txBody>
          <a:bodyPr wrap="square" rtlCol="0">
            <a:spAutoFit/>
          </a:bodyPr>
          <a:lstStyle/>
          <a:p>
            <a:pPr algn="ctr"/>
            <a:r>
              <a:rPr lang="hr-HR" sz="1400" b="1" dirty="0" err="1">
                <a:solidFill>
                  <a:srgbClr val="5EBE7F"/>
                </a:solidFill>
              </a:rPr>
              <a:t>Purchase</a:t>
            </a:r>
            <a:r>
              <a:rPr lang="hr-HR" sz="1400" b="1" dirty="0">
                <a:solidFill>
                  <a:srgbClr val="5EBE7F"/>
                </a:solidFill>
              </a:rPr>
              <a:t> </a:t>
            </a:r>
            <a:r>
              <a:rPr lang="hr-HR" sz="1400" b="1" dirty="0" err="1">
                <a:solidFill>
                  <a:srgbClr val="5EBE7F"/>
                </a:solidFill>
              </a:rPr>
              <a:t>Orders</a:t>
            </a:r>
            <a:r>
              <a:rPr lang="hr-HR" sz="1400" b="1" dirty="0">
                <a:solidFill>
                  <a:srgbClr val="5EBE7F"/>
                </a:solidFill>
              </a:rPr>
              <a:t> </a:t>
            </a:r>
            <a:r>
              <a:rPr lang="hr-HR" sz="1400" b="1" dirty="0" err="1">
                <a:solidFill>
                  <a:srgbClr val="5EBE7F"/>
                </a:solidFill>
              </a:rPr>
              <a:t>Change</a:t>
            </a:r>
            <a:r>
              <a:rPr lang="hr-HR" sz="1400" b="1" dirty="0">
                <a:solidFill>
                  <a:srgbClr val="5EBE7F"/>
                </a:solidFill>
              </a:rPr>
              <a:t> </a:t>
            </a:r>
            <a:r>
              <a:rPr lang="hr-HR" sz="1400" b="1" dirty="0" err="1">
                <a:solidFill>
                  <a:srgbClr val="5EBE7F"/>
                </a:solidFill>
              </a:rPr>
              <a:t>orders</a:t>
            </a:r>
            <a:endParaRPr lang="hr-HR" sz="1400" b="1" dirty="0">
              <a:solidFill>
                <a:srgbClr val="5EBE7F"/>
              </a:solidFill>
            </a:endParaRPr>
          </a:p>
          <a:p>
            <a:pPr algn="ctr"/>
            <a:r>
              <a:rPr lang="hr-HR" sz="1400" b="1" dirty="0" err="1">
                <a:solidFill>
                  <a:srgbClr val="5EBE7F"/>
                </a:solidFill>
              </a:rPr>
              <a:t>Remittance</a:t>
            </a:r>
            <a:r>
              <a:rPr lang="hr-HR" sz="1400" b="1" dirty="0">
                <a:solidFill>
                  <a:srgbClr val="5EBE7F"/>
                </a:solidFill>
              </a:rPr>
              <a:t> </a:t>
            </a:r>
            <a:r>
              <a:rPr lang="hr-HR" sz="1400" b="1" dirty="0" err="1">
                <a:solidFill>
                  <a:srgbClr val="5EBE7F"/>
                </a:solidFill>
              </a:rPr>
              <a:t>Notices</a:t>
            </a:r>
            <a:endParaRPr lang="en-US" sz="1400" b="1" dirty="0">
              <a:solidFill>
                <a:srgbClr val="5EBE7F"/>
              </a:solidFill>
            </a:endParaRPr>
          </a:p>
        </p:txBody>
      </p:sp>
      <p:sp>
        <p:nvSpPr>
          <p:cNvPr id="25" name="Strelica: urezano udesno 24">
            <a:extLst>
              <a:ext uri="{FF2B5EF4-FFF2-40B4-BE49-F238E27FC236}">
                <a16:creationId xmlns:a16="http://schemas.microsoft.com/office/drawing/2014/main" id="{BD3F8F5A-74B7-4568-8D62-7CAD67DB76F9}"/>
              </a:ext>
            </a:extLst>
          </p:cNvPr>
          <p:cNvSpPr/>
          <p:nvPr/>
        </p:nvSpPr>
        <p:spPr>
          <a:xfrm>
            <a:off x="9534376" y="3954699"/>
            <a:ext cx="542602" cy="156216"/>
          </a:xfrm>
          <a:prstGeom prst="notchedRightArrow">
            <a:avLst/>
          </a:prstGeom>
          <a:solidFill>
            <a:srgbClr val="6E6E70"/>
          </a:solidFill>
          <a:ln>
            <a:solidFill>
              <a:srgbClr val="5EB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EBE7F"/>
              </a:solidFill>
            </a:endParaRPr>
          </a:p>
        </p:txBody>
      </p:sp>
      <p:sp>
        <p:nvSpPr>
          <p:cNvPr id="26" name="Strelica: urezano udesno 25">
            <a:extLst>
              <a:ext uri="{FF2B5EF4-FFF2-40B4-BE49-F238E27FC236}">
                <a16:creationId xmlns:a16="http://schemas.microsoft.com/office/drawing/2014/main" id="{97F1B19C-F330-4FC7-8C23-09E6B130A9D2}"/>
              </a:ext>
            </a:extLst>
          </p:cNvPr>
          <p:cNvSpPr/>
          <p:nvPr/>
        </p:nvSpPr>
        <p:spPr>
          <a:xfrm rot="10800000">
            <a:off x="9534376" y="2940578"/>
            <a:ext cx="542602" cy="156216"/>
          </a:xfrm>
          <a:prstGeom prst="notchedRightArrow">
            <a:avLst/>
          </a:prstGeom>
          <a:solidFill>
            <a:srgbClr val="6E6E70"/>
          </a:solidFill>
          <a:ln>
            <a:solidFill>
              <a:srgbClr val="5EB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EBE7F"/>
              </a:solidFill>
            </a:endParaRPr>
          </a:p>
        </p:txBody>
      </p:sp>
      <p:sp>
        <p:nvSpPr>
          <p:cNvPr id="27" name="Strelica: urezano udesno 26">
            <a:extLst>
              <a:ext uri="{FF2B5EF4-FFF2-40B4-BE49-F238E27FC236}">
                <a16:creationId xmlns:a16="http://schemas.microsoft.com/office/drawing/2014/main" id="{F8CBB7F2-9438-4A5E-94BB-D7EC7865B876}"/>
              </a:ext>
            </a:extLst>
          </p:cNvPr>
          <p:cNvSpPr/>
          <p:nvPr/>
        </p:nvSpPr>
        <p:spPr>
          <a:xfrm>
            <a:off x="6883292" y="3651324"/>
            <a:ext cx="542602" cy="156216"/>
          </a:xfrm>
          <a:prstGeom prst="notchedRightArrow">
            <a:avLst/>
          </a:prstGeom>
          <a:solidFill>
            <a:srgbClr val="6E6E70"/>
          </a:solidFill>
          <a:ln>
            <a:solidFill>
              <a:srgbClr val="5EB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EBE7F"/>
              </a:solidFill>
            </a:endParaRPr>
          </a:p>
        </p:txBody>
      </p:sp>
      <p:sp>
        <p:nvSpPr>
          <p:cNvPr id="28" name="Strelica: urezano udesno 27">
            <a:extLst>
              <a:ext uri="{FF2B5EF4-FFF2-40B4-BE49-F238E27FC236}">
                <a16:creationId xmlns:a16="http://schemas.microsoft.com/office/drawing/2014/main" id="{82D50BA0-DC1C-42D7-A25D-39F2D7EE7062}"/>
              </a:ext>
            </a:extLst>
          </p:cNvPr>
          <p:cNvSpPr/>
          <p:nvPr/>
        </p:nvSpPr>
        <p:spPr>
          <a:xfrm rot="10800000">
            <a:off x="6883292" y="3447099"/>
            <a:ext cx="542602" cy="156216"/>
          </a:xfrm>
          <a:prstGeom prst="notchedRightArrow">
            <a:avLst/>
          </a:prstGeom>
          <a:solidFill>
            <a:srgbClr val="6E6E70"/>
          </a:solidFill>
          <a:ln>
            <a:solidFill>
              <a:srgbClr val="5EB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EBE7F"/>
              </a:solidFill>
            </a:endParaRPr>
          </a:p>
        </p:txBody>
      </p:sp>
      <p:sp>
        <p:nvSpPr>
          <p:cNvPr id="29" name="Strelica: urezano udesno 28">
            <a:extLst>
              <a:ext uri="{FF2B5EF4-FFF2-40B4-BE49-F238E27FC236}">
                <a16:creationId xmlns:a16="http://schemas.microsoft.com/office/drawing/2014/main" id="{BC0C8350-D1D3-4524-8AF8-E1EB2A4EEEFA}"/>
              </a:ext>
            </a:extLst>
          </p:cNvPr>
          <p:cNvSpPr/>
          <p:nvPr/>
        </p:nvSpPr>
        <p:spPr>
          <a:xfrm rot="16200000">
            <a:off x="6111509" y="4177897"/>
            <a:ext cx="542602" cy="156216"/>
          </a:xfrm>
          <a:prstGeom prst="notchedRightArrow">
            <a:avLst/>
          </a:prstGeom>
          <a:solidFill>
            <a:srgbClr val="6E6E70"/>
          </a:solidFill>
          <a:ln>
            <a:solidFill>
              <a:srgbClr val="5EB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EBE7F"/>
              </a:solidFill>
            </a:endParaRPr>
          </a:p>
        </p:txBody>
      </p:sp>
      <p:sp>
        <p:nvSpPr>
          <p:cNvPr id="30" name="Strelica: urezano udesno 29">
            <a:extLst>
              <a:ext uri="{FF2B5EF4-FFF2-40B4-BE49-F238E27FC236}">
                <a16:creationId xmlns:a16="http://schemas.microsoft.com/office/drawing/2014/main" id="{4B29BF8D-6521-43F9-B263-1121993364A5}"/>
              </a:ext>
            </a:extLst>
          </p:cNvPr>
          <p:cNvSpPr/>
          <p:nvPr/>
        </p:nvSpPr>
        <p:spPr>
          <a:xfrm rot="5400000">
            <a:off x="6111509" y="2743049"/>
            <a:ext cx="542602" cy="156216"/>
          </a:xfrm>
          <a:prstGeom prst="notchedRightArrow">
            <a:avLst/>
          </a:prstGeom>
          <a:solidFill>
            <a:srgbClr val="6E6E70"/>
          </a:solidFill>
          <a:ln>
            <a:solidFill>
              <a:srgbClr val="5EB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EBE7F"/>
              </a:solidFill>
            </a:endParaRPr>
          </a:p>
        </p:txBody>
      </p:sp>
      <p:sp>
        <p:nvSpPr>
          <p:cNvPr id="31" name="TekstniOkvir 30">
            <a:extLst>
              <a:ext uri="{FF2B5EF4-FFF2-40B4-BE49-F238E27FC236}">
                <a16:creationId xmlns:a16="http://schemas.microsoft.com/office/drawing/2014/main" id="{3C1B8BF8-03B3-4F6E-B7BF-F0BBD42A64A7}"/>
              </a:ext>
            </a:extLst>
          </p:cNvPr>
          <p:cNvSpPr txBox="1"/>
          <p:nvPr/>
        </p:nvSpPr>
        <p:spPr>
          <a:xfrm>
            <a:off x="5018347" y="1720124"/>
            <a:ext cx="342374" cy="369332"/>
          </a:xfrm>
          <a:prstGeom prst="rect">
            <a:avLst/>
          </a:prstGeom>
          <a:solidFill>
            <a:srgbClr val="5EBE7F"/>
          </a:solidFill>
          <a:ln>
            <a:solidFill>
              <a:srgbClr val="5EBE7F"/>
            </a:solidFill>
          </a:ln>
        </p:spPr>
        <p:txBody>
          <a:bodyPr wrap="square" rtlCol="0">
            <a:spAutoFit/>
          </a:bodyPr>
          <a:lstStyle/>
          <a:p>
            <a:pPr algn="ctr"/>
            <a:r>
              <a:rPr lang="hr-HR" b="1" dirty="0">
                <a:solidFill>
                  <a:schemeClr val="bg1"/>
                </a:solidFill>
              </a:rPr>
              <a:t>3</a:t>
            </a:r>
            <a:endParaRPr lang="en-US" b="1" dirty="0">
              <a:solidFill>
                <a:schemeClr val="bg1"/>
              </a:solidFill>
            </a:endParaRPr>
          </a:p>
        </p:txBody>
      </p:sp>
      <p:sp>
        <p:nvSpPr>
          <p:cNvPr id="32" name="TekstniOkvir 31">
            <a:extLst>
              <a:ext uri="{FF2B5EF4-FFF2-40B4-BE49-F238E27FC236}">
                <a16:creationId xmlns:a16="http://schemas.microsoft.com/office/drawing/2014/main" id="{2ADB54FD-44BD-4C01-B77C-71796AE30F8A}"/>
              </a:ext>
            </a:extLst>
          </p:cNvPr>
          <p:cNvSpPr txBox="1"/>
          <p:nvPr/>
        </p:nvSpPr>
        <p:spPr>
          <a:xfrm>
            <a:off x="5018347" y="3426802"/>
            <a:ext cx="342374" cy="369332"/>
          </a:xfrm>
          <a:prstGeom prst="rect">
            <a:avLst/>
          </a:prstGeom>
          <a:solidFill>
            <a:srgbClr val="5EBE7F"/>
          </a:solidFill>
          <a:ln>
            <a:solidFill>
              <a:srgbClr val="5EBE7F"/>
            </a:solidFill>
          </a:ln>
        </p:spPr>
        <p:txBody>
          <a:bodyPr wrap="square" rtlCol="0">
            <a:spAutoFit/>
          </a:bodyPr>
          <a:lstStyle/>
          <a:p>
            <a:pPr algn="ctr"/>
            <a:r>
              <a:rPr lang="hr-HR" b="1" dirty="0">
                <a:solidFill>
                  <a:schemeClr val="bg1"/>
                </a:solidFill>
              </a:rPr>
              <a:t>2</a:t>
            </a:r>
            <a:endParaRPr lang="en-US" b="1" dirty="0">
              <a:solidFill>
                <a:schemeClr val="bg1"/>
              </a:solidFill>
            </a:endParaRPr>
          </a:p>
        </p:txBody>
      </p:sp>
      <p:sp>
        <p:nvSpPr>
          <p:cNvPr id="33" name="TekstniOkvir 32">
            <a:extLst>
              <a:ext uri="{FF2B5EF4-FFF2-40B4-BE49-F238E27FC236}">
                <a16:creationId xmlns:a16="http://schemas.microsoft.com/office/drawing/2014/main" id="{6F87DA8D-7185-46BD-BBD2-D33F5ADF018F}"/>
              </a:ext>
            </a:extLst>
          </p:cNvPr>
          <p:cNvSpPr txBox="1"/>
          <p:nvPr/>
        </p:nvSpPr>
        <p:spPr>
          <a:xfrm>
            <a:off x="5027056" y="4898832"/>
            <a:ext cx="342374" cy="369332"/>
          </a:xfrm>
          <a:prstGeom prst="rect">
            <a:avLst/>
          </a:prstGeom>
          <a:solidFill>
            <a:srgbClr val="5EBE7F"/>
          </a:solidFill>
          <a:ln>
            <a:solidFill>
              <a:srgbClr val="5EBE7F"/>
            </a:solidFill>
          </a:ln>
        </p:spPr>
        <p:txBody>
          <a:bodyPr wrap="square" rtlCol="0">
            <a:spAutoFit/>
          </a:bodyPr>
          <a:lstStyle/>
          <a:p>
            <a:pPr algn="ctr"/>
            <a:r>
              <a:rPr lang="hr-HR" b="1" dirty="0">
                <a:solidFill>
                  <a:schemeClr val="bg1"/>
                </a:solidFill>
              </a:rPr>
              <a:t>4</a:t>
            </a:r>
            <a:endParaRPr lang="en-US" b="1" dirty="0">
              <a:solidFill>
                <a:schemeClr val="bg1"/>
              </a:solidFill>
            </a:endParaRPr>
          </a:p>
        </p:txBody>
      </p:sp>
      <p:sp>
        <p:nvSpPr>
          <p:cNvPr id="34" name="TekstniOkvir 33">
            <a:extLst>
              <a:ext uri="{FF2B5EF4-FFF2-40B4-BE49-F238E27FC236}">
                <a16:creationId xmlns:a16="http://schemas.microsoft.com/office/drawing/2014/main" id="{CE50E183-96B5-4EBF-80E7-966B5EADCC33}"/>
              </a:ext>
            </a:extLst>
          </p:cNvPr>
          <p:cNvSpPr txBox="1"/>
          <p:nvPr/>
        </p:nvSpPr>
        <p:spPr>
          <a:xfrm>
            <a:off x="11066253" y="3902184"/>
            <a:ext cx="342374" cy="369332"/>
          </a:xfrm>
          <a:prstGeom prst="rect">
            <a:avLst/>
          </a:prstGeom>
          <a:solidFill>
            <a:srgbClr val="5EBE7F"/>
          </a:solidFill>
          <a:ln>
            <a:solidFill>
              <a:srgbClr val="5EBE7F"/>
            </a:solidFill>
          </a:ln>
        </p:spPr>
        <p:txBody>
          <a:bodyPr wrap="square" rtlCol="0">
            <a:spAutoFit/>
          </a:bodyPr>
          <a:lstStyle/>
          <a:p>
            <a:pPr algn="ctr"/>
            <a:r>
              <a:rPr lang="hr-HR" b="1" dirty="0">
                <a:solidFill>
                  <a:schemeClr val="bg1"/>
                </a:solidFill>
              </a:rPr>
              <a:t>5</a:t>
            </a:r>
            <a:endParaRPr lang="en-US" b="1" dirty="0">
              <a:solidFill>
                <a:schemeClr val="bg1"/>
              </a:solidFill>
            </a:endParaRPr>
          </a:p>
        </p:txBody>
      </p:sp>
      <p:sp>
        <p:nvSpPr>
          <p:cNvPr id="35" name="TekstniOkvir 34">
            <a:extLst>
              <a:ext uri="{FF2B5EF4-FFF2-40B4-BE49-F238E27FC236}">
                <a16:creationId xmlns:a16="http://schemas.microsoft.com/office/drawing/2014/main" id="{657F5E65-23B2-45FD-BCDD-46FD117CCA31}"/>
              </a:ext>
            </a:extLst>
          </p:cNvPr>
          <p:cNvSpPr txBox="1"/>
          <p:nvPr/>
        </p:nvSpPr>
        <p:spPr>
          <a:xfrm>
            <a:off x="11045489" y="2894330"/>
            <a:ext cx="342374" cy="369332"/>
          </a:xfrm>
          <a:prstGeom prst="rect">
            <a:avLst/>
          </a:prstGeom>
          <a:solidFill>
            <a:srgbClr val="5EBE7F"/>
          </a:solidFill>
          <a:ln>
            <a:solidFill>
              <a:srgbClr val="5EBE7F"/>
            </a:solidFill>
          </a:ln>
        </p:spPr>
        <p:txBody>
          <a:bodyPr wrap="square" rtlCol="0">
            <a:spAutoFit/>
          </a:bodyPr>
          <a:lstStyle/>
          <a:p>
            <a:pPr algn="ctr"/>
            <a:r>
              <a:rPr lang="hr-HR" b="1" dirty="0">
                <a:solidFill>
                  <a:schemeClr val="bg1"/>
                </a:solidFill>
              </a:rPr>
              <a:t>1</a:t>
            </a:r>
            <a:endParaRPr lang="en-US" b="1" dirty="0">
              <a:solidFill>
                <a:schemeClr val="bg1"/>
              </a:solidFill>
            </a:endParaRPr>
          </a:p>
        </p:txBody>
      </p:sp>
      <p:sp>
        <p:nvSpPr>
          <p:cNvPr id="36" name="TextBox 7">
            <a:extLst>
              <a:ext uri="{FF2B5EF4-FFF2-40B4-BE49-F238E27FC236}">
                <a16:creationId xmlns:a16="http://schemas.microsoft.com/office/drawing/2014/main" id="{CFFD3694-20FC-4B08-9655-26A4EDB3C35E}"/>
              </a:ext>
            </a:extLst>
          </p:cNvPr>
          <p:cNvSpPr txBox="1"/>
          <p:nvPr/>
        </p:nvSpPr>
        <p:spPr>
          <a:xfrm>
            <a:off x="7700935" y="3280146"/>
            <a:ext cx="1549655" cy="523220"/>
          </a:xfrm>
          <a:prstGeom prst="rect">
            <a:avLst/>
          </a:prstGeom>
          <a:noFill/>
          <a:ln>
            <a:solidFill>
              <a:srgbClr val="5EBE7F"/>
            </a:solidFill>
          </a:ln>
        </p:spPr>
        <p:txBody>
          <a:bodyPr wrap="none" rtlCol="0">
            <a:spAutoFit/>
          </a:bodyPr>
          <a:lstStyle/>
          <a:p>
            <a:r>
              <a:rPr lang="hr-HR" sz="2800" b="1" dirty="0" err="1">
                <a:solidFill>
                  <a:srgbClr val="5EBE7F"/>
                </a:solidFill>
              </a:rPr>
              <a:t>WebEDI</a:t>
            </a:r>
            <a:endParaRPr lang="en-US" sz="2800" b="1" dirty="0">
              <a:solidFill>
                <a:srgbClr val="5EBE7F"/>
              </a:solidFill>
            </a:endParaRPr>
          </a:p>
        </p:txBody>
      </p:sp>
      <p:sp>
        <p:nvSpPr>
          <p:cNvPr id="37" name="Rectangle 4">
            <a:extLst>
              <a:ext uri="{FF2B5EF4-FFF2-40B4-BE49-F238E27FC236}">
                <a16:creationId xmlns:a16="http://schemas.microsoft.com/office/drawing/2014/main" id="{8D6629AF-C955-4CB5-9BFC-3B2240BE205D}"/>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38" name="TekstniOkvir 8">
            <a:extLst>
              <a:ext uri="{FF2B5EF4-FFF2-40B4-BE49-F238E27FC236}">
                <a16:creationId xmlns:a16="http://schemas.microsoft.com/office/drawing/2014/main" id="{01BD472C-78A5-4E04-B64F-F78AEB4DB7DA}"/>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400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318" y="0"/>
            <a:ext cx="6280659" cy="849313"/>
          </a:xfrm>
        </p:spPr>
        <p:txBody>
          <a:bodyPr>
            <a:normAutofit fontScale="90000"/>
          </a:bodyPr>
          <a:lstStyle/>
          <a:p>
            <a:pPr algn="l"/>
            <a:r>
              <a:rPr lang="en-US" dirty="0">
                <a:solidFill>
                  <a:srgbClr val="268CC0"/>
                </a:solidFill>
              </a:rPr>
              <a:t>EDI Explained: On-Premises EDI</a:t>
            </a:r>
            <a:endParaRPr lang="en-US" sz="4400" dirty="0">
              <a:solidFill>
                <a:srgbClr val="268CC0"/>
              </a:solidFill>
            </a:endParaRPr>
          </a:p>
        </p:txBody>
      </p:sp>
      <p:sp>
        <p:nvSpPr>
          <p:cNvPr id="3" name="Content Placeholder 2"/>
          <p:cNvSpPr>
            <a:spLocks noGrp="1"/>
          </p:cNvSpPr>
          <p:nvPr>
            <p:ph sz="quarter" idx="4294967295"/>
          </p:nvPr>
        </p:nvSpPr>
        <p:spPr>
          <a:xfrm>
            <a:off x="625642" y="1469136"/>
            <a:ext cx="6393468" cy="1442450"/>
          </a:xfrm>
        </p:spPr>
        <p:txBody>
          <a:bodyPr>
            <a:normAutofit/>
          </a:bodyPr>
          <a:lstStyle/>
          <a:p>
            <a:pPr marL="0" indent="0">
              <a:buNone/>
            </a:pPr>
            <a:r>
              <a:rPr lang="en-US" sz="1800" b="1" dirty="0"/>
              <a:t>On-premises EDI is one of the most common instances of EDI. </a:t>
            </a:r>
            <a:r>
              <a:rPr lang="en-US" sz="1800" dirty="0"/>
              <a:t> This means your purchase your software and host it on a server at your location. You are responsible for supporting your software and trading partners.</a:t>
            </a:r>
          </a:p>
        </p:txBody>
      </p:sp>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14</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14</a:t>
            </a:fld>
            <a:endParaRPr lang="en-US" b="1" dirty="0"/>
          </a:p>
        </p:txBody>
      </p:sp>
      <p:sp>
        <p:nvSpPr>
          <p:cNvPr id="8" name="TekstniOkvir 7">
            <a:extLst>
              <a:ext uri="{FF2B5EF4-FFF2-40B4-BE49-F238E27FC236}">
                <a16:creationId xmlns:a16="http://schemas.microsoft.com/office/drawing/2014/main" id="{30F5ABFB-8241-4FD9-B613-6826A062924C}"/>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7">
            <a:extLst>
              <a:ext uri="{FF2B5EF4-FFF2-40B4-BE49-F238E27FC236}">
                <a16:creationId xmlns:a16="http://schemas.microsoft.com/office/drawing/2014/main" id="{B2507E97-571A-4598-97B3-81CB2F7EFD2E}"/>
              </a:ext>
            </a:extLst>
          </p:cNvPr>
          <p:cNvSpPr txBox="1"/>
          <p:nvPr/>
        </p:nvSpPr>
        <p:spPr>
          <a:xfrm>
            <a:off x="1636257" y="4892295"/>
            <a:ext cx="1601464" cy="369332"/>
          </a:xfrm>
          <a:prstGeom prst="rect">
            <a:avLst/>
          </a:prstGeom>
          <a:noFill/>
        </p:spPr>
        <p:txBody>
          <a:bodyPr wrap="none" rtlCol="0">
            <a:spAutoFit/>
          </a:bodyPr>
          <a:lstStyle/>
          <a:p>
            <a:r>
              <a:rPr lang="en-US" b="1" dirty="0"/>
              <a:t>Your system</a:t>
            </a:r>
          </a:p>
        </p:txBody>
      </p:sp>
      <p:sp>
        <p:nvSpPr>
          <p:cNvPr id="12" name="TextBox 8">
            <a:extLst>
              <a:ext uri="{FF2B5EF4-FFF2-40B4-BE49-F238E27FC236}">
                <a16:creationId xmlns:a16="http://schemas.microsoft.com/office/drawing/2014/main" id="{5AB25F4E-B619-46AC-8CE7-70CE64AB1702}"/>
              </a:ext>
            </a:extLst>
          </p:cNvPr>
          <p:cNvSpPr txBox="1"/>
          <p:nvPr/>
        </p:nvSpPr>
        <p:spPr>
          <a:xfrm>
            <a:off x="5654624" y="4899391"/>
            <a:ext cx="670376" cy="369332"/>
          </a:xfrm>
          <a:prstGeom prst="rect">
            <a:avLst/>
          </a:prstGeom>
          <a:noFill/>
        </p:spPr>
        <p:txBody>
          <a:bodyPr wrap="none" rtlCol="0">
            <a:spAutoFit/>
          </a:bodyPr>
          <a:lstStyle/>
          <a:p>
            <a:r>
              <a:rPr lang="en-US" b="1" dirty="0"/>
              <a:t>VAN</a:t>
            </a:r>
          </a:p>
        </p:txBody>
      </p:sp>
      <p:sp>
        <p:nvSpPr>
          <p:cNvPr id="14" name="TextBox 11">
            <a:extLst>
              <a:ext uri="{FF2B5EF4-FFF2-40B4-BE49-F238E27FC236}">
                <a16:creationId xmlns:a16="http://schemas.microsoft.com/office/drawing/2014/main" id="{306F5ED6-8127-4466-9ABF-3478A031774D}"/>
              </a:ext>
            </a:extLst>
          </p:cNvPr>
          <p:cNvSpPr txBox="1"/>
          <p:nvPr/>
        </p:nvSpPr>
        <p:spPr>
          <a:xfrm>
            <a:off x="8184557" y="4924306"/>
            <a:ext cx="2672463" cy="369332"/>
          </a:xfrm>
          <a:prstGeom prst="rect">
            <a:avLst/>
          </a:prstGeom>
          <a:noFill/>
        </p:spPr>
        <p:txBody>
          <a:bodyPr wrap="none" rtlCol="0">
            <a:spAutoFit/>
          </a:bodyPr>
          <a:lstStyle/>
          <a:p>
            <a:r>
              <a:rPr lang="en-US" b="1" dirty="0"/>
              <a:t>Your trading partners</a:t>
            </a:r>
          </a:p>
        </p:txBody>
      </p:sp>
      <p:cxnSp>
        <p:nvCxnSpPr>
          <p:cNvPr id="15" name="Straight Arrow Connector 13">
            <a:extLst>
              <a:ext uri="{FF2B5EF4-FFF2-40B4-BE49-F238E27FC236}">
                <a16:creationId xmlns:a16="http://schemas.microsoft.com/office/drawing/2014/main" id="{3924487B-F2BC-4827-B605-12DBCE961DBC}"/>
              </a:ext>
            </a:extLst>
          </p:cNvPr>
          <p:cNvCxnSpPr>
            <a:cxnSpLocks/>
          </p:cNvCxnSpPr>
          <p:nvPr/>
        </p:nvCxnSpPr>
        <p:spPr>
          <a:xfrm>
            <a:off x="7302428" y="4042656"/>
            <a:ext cx="1261364" cy="0"/>
          </a:xfrm>
          <a:prstGeom prst="straightConnector1">
            <a:avLst/>
          </a:prstGeom>
          <a:ln w="38100">
            <a:solidFill>
              <a:srgbClr val="6E6E7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0902886-28CD-49DE-AC28-37E2705BF054}"/>
              </a:ext>
            </a:extLst>
          </p:cNvPr>
          <p:cNvCxnSpPr>
            <a:cxnSpLocks/>
          </p:cNvCxnSpPr>
          <p:nvPr/>
        </p:nvCxnSpPr>
        <p:spPr>
          <a:xfrm>
            <a:off x="3610357" y="4042656"/>
            <a:ext cx="1261364" cy="0"/>
          </a:xfrm>
          <a:prstGeom prst="straightConnector1">
            <a:avLst/>
          </a:prstGeom>
          <a:ln w="38100">
            <a:solidFill>
              <a:srgbClr val="6E6E7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Grafika 18">
            <a:extLst>
              <a:ext uri="{FF2B5EF4-FFF2-40B4-BE49-F238E27FC236}">
                <a16:creationId xmlns:a16="http://schemas.microsoft.com/office/drawing/2014/main" id="{5CE00886-3011-4F45-8781-5BF700D0F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1145" y="3338475"/>
            <a:ext cx="1408363" cy="1408363"/>
          </a:xfrm>
          <a:prstGeom prst="rect">
            <a:avLst/>
          </a:prstGeom>
        </p:spPr>
      </p:pic>
      <p:pic>
        <p:nvPicPr>
          <p:cNvPr id="20" name="Grafika 19">
            <a:extLst>
              <a:ext uri="{FF2B5EF4-FFF2-40B4-BE49-F238E27FC236}">
                <a16:creationId xmlns:a16="http://schemas.microsoft.com/office/drawing/2014/main" id="{4941B14D-1382-4B81-8892-51DFD9248A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4209" y="3338475"/>
            <a:ext cx="1408363" cy="1408363"/>
          </a:xfrm>
          <a:prstGeom prst="rect">
            <a:avLst/>
          </a:prstGeom>
        </p:spPr>
      </p:pic>
      <p:pic>
        <p:nvPicPr>
          <p:cNvPr id="21" name="Grafika 20">
            <a:extLst>
              <a:ext uri="{FF2B5EF4-FFF2-40B4-BE49-F238E27FC236}">
                <a16:creationId xmlns:a16="http://schemas.microsoft.com/office/drawing/2014/main" id="{85A00D9C-3DF9-4B44-9FA0-138DBA63B9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87677" y="3338475"/>
            <a:ext cx="1408363" cy="1408363"/>
          </a:xfrm>
          <a:prstGeom prst="rect">
            <a:avLst/>
          </a:prstGeom>
        </p:spPr>
      </p:pic>
      <p:sp>
        <p:nvSpPr>
          <p:cNvPr id="17" name="Rectangle 4">
            <a:extLst>
              <a:ext uri="{FF2B5EF4-FFF2-40B4-BE49-F238E27FC236}">
                <a16:creationId xmlns:a16="http://schemas.microsoft.com/office/drawing/2014/main" id="{B7E21C9C-5A30-4614-8822-3B1EA0DC17F3}"/>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8" name="TekstniOkvir 8">
            <a:extLst>
              <a:ext uri="{FF2B5EF4-FFF2-40B4-BE49-F238E27FC236}">
                <a16:creationId xmlns:a16="http://schemas.microsoft.com/office/drawing/2014/main" id="{57BCAC81-D874-4B69-9869-09F47A76C493}"/>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563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318" y="466345"/>
            <a:ext cx="8457803" cy="849313"/>
          </a:xfrm>
        </p:spPr>
        <p:txBody>
          <a:bodyPr>
            <a:normAutofit fontScale="90000"/>
          </a:bodyPr>
          <a:lstStyle/>
          <a:p>
            <a:pPr algn="l"/>
            <a:r>
              <a:rPr lang="en-US" dirty="0">
                <a:solidFill>
                  <a:srgbClr val="268CC0"/>
                </a:solidFill>
              </a:rPr>
              <a:t>EDI Explained: Outsourced/Managed Services EDI Systems</a:t>
            </a:r>
            <a:endParaRPr lang="en-US" sz="4400" dirty="0">
              <a:solidFill>
                <a:srgbClr val="268CC0"/>
              </a:solidFill>
            </a:endParaRPr>
          </a:p>
        </p:txBody>
      </p:sp>
      <p:sp>
        <p:nvSpPr>
          <p:cNvPr id="3" name="Content Placeholder 2"/>
          <p:cNvSpPr>
            <a:spLocks noGrp="1"/>
          </p:cNvSpPr>
          <p:nvPr>
            <p:ph sz="quarter" idx="4294967295"/>
          </p:nvPr>
        </p:nvSpPr>
        <p:spPr>
          <a:xfrm>
            <a:off x="521134" y="1532821"/>
            <a:ext cx="5470358" cy="2089942"/>
          </a:xfrm>
        </p:spPr>
        <p:txBody>
          <a:bodyPr>
            <a:normAutofit/>
          </a:bodyPr>
          <a:lstStyle/>
          <a:p>
            <a:pPr marL="0" indent="0">
              <a:buNone/>
            </a:pPr>
            <a:r>
              <a:rPr lang="en-US" sz="1800" dirty="0"/>
              <a:t>Managed services EDI systems outsource the control of EDI documents to a third party.  There are two varieties of managed services, one is completely outsourcing your environment to the cloud; the other is still maintaining ownership of your software and utilizing a firm such as REMEDI to manage your environment</a:t>
            </a:r>
          </a:p>
        </p:txBody>
      </p:sp>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15</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15</a:t>
            </a:fld>
            <a:endParaRPr lang="en-US" b="1" dirty="0"/>
          </a:p>
        </p:txBody>
      </p:sp>
      <p:sp>
        <p:nvSpPr>
          <p:cNvPr id="8" name="TekstniOkvir 7">
            <a:extLst>
              <a:ext uri="{FF2B5EF4-FFF2-40B4-BE49-F238E27FC236}">
                <a16:creationId xmlns:a16="http://schemas.microsoft.com/office/drawing/2014/main" id="{83203AF3-219C-4319-A5FA-76318AD93A08}"/>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18">
            <a:extLst>
              <a:ext uri="{FF2B5EF4-FFF2-40B4-BE49-F238E27FC236}">
                <a16:creationId xmlns:a16="http://schemas.microsoft.com/office/drawing/2014/main" id="{B38B6766-94FF-42F1-BCE2-C6CC51D687DA}"/>
              </a:ext>
            </a:extLst>
          </p:cNvPr>
          <p:cNvCxnSpPr>
            <a:cxnSpLocks/>
          </p:cNvCxnSpPr>
          <p:nvPr/>
        </p:nvCxnSpPr>
        <p:spPr>
          <a:xfrm>
            <a:off x="3515800" y="4951700"/>
            <a:ext cx="1124274"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9">
            <a:extLst>
              <a:ext uri="{FF2B5EF4-FFF2-40B4-BE49-F238E27FC236}">
                <a16:creationId xmlns:a16="http://schemas.microsoft.com/office/drawing/2014/main" id="{E199DD10-9DFF-4667-A86F-E1879632547B}"/>
              </a:ext>
            </a:extLst>
          </p:cNvPr>
          <p:cNvCxnSpPr>
            <a:cxnSpLocks/>
          </p:cNvCxnSpPr>
          <p:nvPr/>
        </p:nvCxnSpPr>
        <p:spPr>
          <a:xfrm flipV="1">
            <a:off x="6293012" y="4437842"/>
            <a:ext cx="1251910" cy="378609"/>
          </a:xfrm>
          <a:prstGeom prst="straightConnector1">
            <a:avLst/>
          </a:prstGeom>
          <a:ln w="38100">
            <a:solidFill>
              <a:srgbClr val="6E6E7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1">
            <a:extLst>
              <a:ext uri="{FF2B5EF4-FFF2-40B4-BE49-F238E27FC236}">
                <a16:creationId xmlns:a16="http://schemas.microsoft.com/office/drawing/2014/main" id="{841CD6E7-EB85-4AD4-AE22-BD19AEF5BA79}"/>
              </a:ext>
            </a:extLst>
          </p:cNvPr>
          <p:cNvCxnSpPr>
            <a:cxnSpLocks/>
          </p:cNvCxnSpPr>
          <p:nvPr/>
        </p:nvCxnSpPr>
        <p:spPr>
          <a:xfrm>
            <a:off x="6319879" y="5086947"/>
            <a:ext cx="1225043" cy="395700"/>
          </a:xfrm>
          <a:prstGeom prst="straightConnector1">
            <a:avLst/>
          </a:prstGeom>
          <a:ln w="38100">
            <a:solidFill>
              <a:srgbClr val="6E6E7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23">
            <a:extLst>
              <a:ext uri="{FF2B5EF4-FFF2-40B4-BE49-F238E27FC236}">
                <a16:creationId xmlns:a16="http://schemas.microsoft.com/office/drawing/2014/main" id="{9EB93387-2E73-4A38-B59C-A0BABAAAB868}"/>
              </a:ext>
            </a:extLst>
          </p:cNvPr>
          <p:cNvSpPr txBox="1"/>
          <p:nvPr/>
        </p:nvSpPr>
        <p:spPr>
          <a:xfrm>
            <a:off x="8982402" y="4255022"/>
            <a:ext cx="993293" cy="543266"/>
          </a:xfrm>
          <a:prstGeom prst="rect">
            <a:avLst/>
          </a:prstGeom>
          <a:noFill/>
        </p:spPr>
        <p:txBody>
          <a:bodyPr wrap="none" rtlCol="0">
            <a:spAutoFit/>
          </a:bodyPr>
          <a:lstStyle/>
          <a:p>
            <a:r>
              <a:rPr lang="en-US" b="1" dirty="0"/>
              <a:t>Trading </a:t>
            </a:r>
            <a:endParaRPr lang="hr-HR" b="1" dirty="0"/>
          </a:p>
          <a:p>
            <a:r>
              <a:rPr lang="en-US" b="1" dirty="0"/>
              <a:t>Partners</a:t>
            </a:r>
          </a:p>
        </p:txBody>
      </p:sp>
      <p:sp>
        <p:nvSpPr>
          <p:cNvPr id="15" name="TextBox 24">
            <a:extLst>
              <a:ext uri="{FF2B5EF4-FFF2-40B4-BE49-F238E27FC236}">
                <a16:creationId xmlns:a16="http://schemas.microsoft.com/office/drawing/2014/main" id="{108A37C3-64E2-46A7-89D0-543039661439}"/>
              </a:ext>
            </a:extLst>
          </p:cNvPr>
          <p:cNvSpPr txBox="1"/>
          <p:nvPr/>
        </p:nvSpPr>
        <p:spPr>
          <a:xfrm>
            <a:off x="9063254" y="5460687"/>
            <a:ext cx="1052577" cy="310438"/>
          </a:xfrm>
          <a:prstGeom prst="rect">
            <a:avLst/>
          </a:prstGeom>
          <a:noFill/>
        </p:spPr>
        <p:txBody>
          <a:bodyPr wrap="none" rtlCol="0">
            <a:spAutoFit/>
          </a:bodyPr>
          <a:lstStyle/>
          <a:p>
            <a:r>
              <a:rPr lang="en-US" b="1" dirty="0"/>
              <a:t>Suppliers</a:t>
            </a:r>
          </a:p>
        </p:txBody>
      </p:sp>
      <p:sp>
        <p:nvSpPr>
          <p:cNvPr id="16" name="TextBox 25">
            <a:extLst>
              <a:ext uri="{FF2B5EF4-FFF2-40B4-BE49-F238E27FC236}">
                <a16:creationId xmlns:a16="http://schemas.microsoft.com/office/drawing/2014/main" id="{92A6B68E-814F-483A-8ADC-234ADDC9BFA7}"/>
              </a:ext>
            </a:extLst>
          </p:cNvPr>
          <p:cNvSpPr txBox="1"/>
          <p:nvPr/>
        </p:nvSpPr>
        <p:spPr>
          <a:xfrm>
            <a:off x="4512847" y="5653716"/>
            <a:ext cx="1780165" cy="543266"/>
          </a:xfrm>
          <a:prstGeom prst="rect">
            <a:avLst/>
          </a:prstGeom>
          <a:noFill/>
        </p:spPr>
        <p:txBody>
          <a:bodyPr wrap="none" rtlCol="0">
            <a:spAutoFit/>
          </a:bodyPr>
          <a:lstStyle/>
          <a:p>
            <a:pPr algn="ctr"/>
            <a:r>
              <a:rPr lang="en-US" b="1" dirty="0"/>
              <a:t>Managed service</a:t>
            </a:r>
            <a:endParaRPr lang="hr-HR" b="1" dirty="0"/>
          </a:p>
          <a:p>
            <a:pPr algn="ctr"/>
            <a:r>
              <a:rPr lang="en-US" b="1" dirty="0"/>
              <a:t> Provider</a:t>
            </a:r>
          </a:p>
        </p:txBody>
      </p:sp>
      <p:sp>
        <p:nvSpPr>
          <p:cNvPr id="17" name="TextBox 26">
            <a:extLst>
              <a:ext uri="{FF2B5EF4-FFF2-40B4-BE49-F238E27FC236}">
                <a16:creationId xmlns:a16="http://schemas.microsoft.com/office/drawing/2014/main" id="{AA1897A2-8546-4E32-A6FF-31BB4E234A97}"/>
              </a:ext>
            </a:extLst>
          </p:cNvPr>
          <p:cNvSpPr txBox="1"/>
          <p:nvPr/>
        </p:nvSpPr>
        <p:spPr>
          <a:xfrm>
            <a:off x="2270875" y="5637588"/>
            <a:ext cx="858554" cy="543266"/>
          </a:xfrm>
          <a:prstGeom prst="rect">
            <a:avLst/>
          </a:prstGeom>
          <a:noFill/>
        </p:spPr>
        <p:txBody>
          <a:bodyPr wrap="none" rtlCol="0">
            <a:spAutoFit/>
          </a:bodyPr>
          <a:lstStyle/>
          <a:p>
            <a:pPr algn="ctr"/>
            <a:r>
              <a:rPr lang="en-US" b="1" dirty="0"/>
              <a:t>Your</a:t>
            </a:r>
          </a:p>
          <a:p>
            <a:pPr algn="ctr"/>
            <a:r>
              <a:rPr lang="en-US" b="1" dirty="0"/>
              <a:t>System</a:t>
            </a:r>
          </a:p>
        </p:txBody>
      </p:sp>
      <p:pic>
        <p:nvPicPr>
          <p:cNvPr id="18" name="Grafika 17">
            <a:extLst>
              <a:ext uri="{FF2B5EF4-FFF2-40B4-BE49-F238E27FC236}">
                <a16:creationId xmlns:a16="http://schemas.microsoft.com/office/drawing/2014/main" id="{4BF09412-A5F1-4877-853A-35DE990A54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8261" y="4359808"/>
            <a:ext cx="1183783" cy="1183783"/>
          </a:xfrm>
          <a:prstGeom prst="rect">
            <a:avLst/>
          </a:prstGeom>
        </p:spPr>
      </p:pic>
      <p:pic>
        <p:nvPicPr>
          <p:cNvPr id="19" name="Grafika 18">
            <a:extLst>
              <a:ext uri="{FF2B5EF4-FFF2-40B4-BE49-F238E27FC236}">
                <a16:creationId xmlns:a16="http://schemas.microsoft.com/office/drawing/2014/main" id="{CA8E283C-0174-4D24-90E5-2CE7B395E9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5624" y="3939363"/>
            <a:ext cx="921138" cy="921138"/>
          </a:xfrm>
          <a:prstGeom prst="rect">
            <a:avLst/>
          </a:prstGeom>
        </p:spPr>
      </p:pic>
      <p:pic>
        <p:nvPicPr>
          <p:cNvPr id="20" name="Grafika 19">
            <a:extLst>
              <a:ext uri="{FF2B5EF4-FFF2-40B4-BE49-F238E27FC236}">
                <a16:creationId xmlns:a16="http://schemas.microsoft.com/office/drawing/2014/main" id="{AF4337A7-F2AA-41F8-917D-D3454616EB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9594" y="4279288"/>
            <a:ext cx="1277778" cy="1277778"/>
          </a:xfrm>
          <a:prstGeom prst="rect">
            <a:avLst/>
          </a:prstGeom>
        </p:spPr>
      </p:pic>
      <p:sp>
        <p:nvSpPr>
          <p:cNvPr id="22" name="Content Placeholder 2">
            <a:extLst>
              <a:ext uri="{FF2B5EF4-FFF2-40B4-BE49-F238E27FC236}">
                <a16:creationId xmlns:a16="http://schemas.microsoft.com/office/drawing/2014/main" id="{2148F8FB-20AC-4704-ABDB-18D32D163377}"/>
              </a:ext>
            </a:extLst>
          </p:cNvPr>
          <p:cNvSpPr txBox="1">
            <a:spLocks/>
          </p:cNvSpPr>
          <p:nvPr/>
        </p:nvSpPr>
        <p:spPr>
          <a:xfrm>
            <a:off x="6300605" y="1534621"/>
            <a:ext cx="5470358" cy="169006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b="1" dirty="0"/>
              <a:t>How is this different than a VAN?</a:t>
            </a:r>
          </a:p>
          <a:p>
            <a:pPr>
              <a:buFont typeface="Arial" panose="020B0604020202020204" pitchFamily="34" charset="0"/>
              <a:buChar char="•"/>
            </a:pPr>
            <a:r>
              <a:rPr lang="en-US" sz="1800" dirty="0"/>
              <a:t>VANs do not control the documents; they only oversee the networks. </a:t>
            </a:r>
          </a:p>
          <a:p>
            <a:pPr>
              <a:buFont typeface="Arial" panose="020B0604020202020204" pitchFamily="34" charset="0"/>
              <a:buChar char="•"/>
            </a:pPr>
            <a:r>
              <a:rPr lang="en-US" sz="1800" dirty="0"/>
              <a:t>Managed services EDI systems control the documents as well as oversee the networks. </a:t>
            </a:r>
          </a:p>
          <a:p>
            <a:pPr>
              <a:buFont typeface="Arial" panose="020B0604020202020204" pitchFamily="34" charset="0"/>
              <a:buChar char="•"/>
            </a:pPr>
            <a:endParaRPr lang="en-US" sz="1800" dirty="0"/>
          </a:p>
        </p:txBody>
      </p:sp>
      <p:sp>
        <p:nvSpPr>
          <p:cNvPr id="23" name="Title 1">
            <a:extLst>
              <a:ext uri="{FF2B5EF4-FFF2-40B4-BE49-F238E27FC236}">
                <a16:creationId xmlns:a16="http://schemas.microsoft.com/office/drawing/2014/main" id="{07545720-C21A-425A-9FE1-BAB82A623CF7}"/>
              </a:ext>
            </a:extLst>
          </p:cNvPr>
          <p:cNvSpPr txBox="1">
            <a:spLocks/>
          </p:cNvSpPr>
          <p:nvPr/>
        </p:nvSpPr>
        <p:spPr>
          <a:xfrm>
            <a:off x="616933" y="3640193"/>
            <a:ext cx="10948050" cy="29515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1800" b="1" dirty="0">
                <a:solidFill>
                  <a:schemeClr val="tx1"/>
                </a:solidFill>
                <a:latin typeface="+mn-lt"/>
                <a:ea typeface="+mn-ea"/>
                <a:cs typeface="+mn-cs"/>
              </a:rPr>
              <a:t>Outsourced/Managed Services</a:t>
            </a:r>
          </a:p>
        </p:txBody>
      </p:sp>
      <p:pic>
        <p:nvPicPr>
          <p:cNvPr id="24" name="Grafika 23">
            <a:extLst>
              <a:ext uri="{FF2B5EF4-FFF2-40B4-BE49-F238E27FC236}">
                <a16:creationId xmlns:a16="http://schemas.microsoft.com/office/drawing/2014/main" id="{8F5D3D83-96F4-4DFA-AFE2-C3EAA5DD10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7021" y="5148255"/>
            <a:ext cx="1046535" cy="915718"/>
          </a:xfrm>
          <a:prstGeom prst="rect">
            <a:avLst/>
          </a:prstGeom>
        </p:spPr>
      </p:pic>
      <p:sp>
        <p:nvSpPr>
          <p:cNvPr id="21" name="Rectangle 4">
            <a:extLst>
              <a:ext uri="{FF2B5EF4-FFF2-40B4-BE49-F238E27FC236}">
                <a16:creationId xmlns:a16="http://schemas.microsoft.com/office/drawing/2014/main" id="{E8480571-9B4C-46F7-8EB3-76E6C1C134CD}"/>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26" name="TekstniOkvir 8">
            <a:extLst>
              <a:ext uri="{FF2B5EF4-FFF2-40B4-BE49-F238E27FC236}">
                <a16:creationId xmlns:a16="http://schemas.microsoft.com/office/drawing/2014/main" id="{31B3AD36-E990-40F6-88DC-25B5D3616833}"/>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368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16</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16</a:t>
            </a:fld>
            <a:endParaRPr lang="en-US" b="1" dirty="0"/>
          </a:p>
        </p:txBody>
      </p:sp>
      <p:sp>
        <p:nvSpPr>
          <p:cNvPr id="8" name="TekstniOkvir 7">
            <a:extLst>
              <a:ext uri="{FF2B5EF4-FFF2-40B4-BE49-F238E27FC236}">
                <a16:creationId xmlns:a16="http://schemas.microsoft.com/office/drawing/2014/main" id="{83203AF3-219C-4319-A5FA-76318AD93A08}"/>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Content Placeholder 2">
            <a:extLst>
              <a:ext uri="{FF2B5EF4-FFF2-40B4-BE49-F238E27FC236}">
                <a16:creationId xmlns:a16="http://schemas.microsoft.com/office/drawing/2014/main" id="{D8DC355B-4C2D-40AF-8FD8-1FBC7A9F97F4}"/>
              </a:ext>
            </a:extLst>
          </p:cNvPr>
          <p:cNvSpPr txBox="1">
            <a:spLocks/>
          </p:cNvSpPr>
          <p:nvPr/>
        </p:nvSpPr>
        <p:spPr>
          <a:xfrm>
            <a:off x="527382" y="4586707"/>
            <a:ext cx="3745999" cy="161133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dirty="0"/>
              <a:t>For a quarter of a century, REMEDI has been helping organizations find the EDI and B2B integration solutions that match their needs.</a:t>
            </a:r>
          </a:p>
        </p:txBody>
      </p:sp>
      <p:sp>
        <p:nvSpPr>
          <p:cNvPr id="27" name="Content Placeholder 2">
            <a:extLst>
              <a:ext uri="{FF2B5EF4-FFF2-40B4-BE49-F238E27FC236}">
                <a16:creationId xmlns:a16="http://schemas.microsoft.com/office/drawing/2014/main" id="{5B37770F-C9FA-403F-885A-66F20D465B2C}"/>
              </a:ext>
            </a:extLst>
          </p:cNvPr>
          <p:cNvSpPr txBox="1">
            <a:spLocks/>
          </p:cNvSpPr>
          <p:nvPr/>
        </p:nvSpPr>
        <p:spPr>
          <a:xfrm>
            <a:off x="4295190" y="4586707"/>
            <a:ext cx="3513307" cy="161133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dirty="0"/>
              <a:t>Our skilled EDI professionals offer assessments of current EDI capabilities, along with guidance and support as your EDI ecosystem evolves.</a:t>
            </a:r>
            <a:endParaRPr lang="en-US" b="1" dirty="0"/>
          </a:p>
        </p:txBody>
      </p:sp>
      <p:sp>
        <p:nvSpPr>
          <p:cNvPr id="28" name="Content Placeholder 2">
            <a:extLst>
              <a:ext uri="{FF2B5EF4-FFF2-40B4-BE49-F238E27FC236}">
                <a16:creationId xmlns:a16="http://schemas.microsoft.com/office/drawing/2014/main" id="{6B1989A1-A064-41EE-A4AE-1CF35FF25142}"/>
              </a:ext>
            </a:extLst>
          </p:cNvPr>
          <p:cNvSpPr txBox="1">
            <a:spLocks/>
          </p:cNvSpPr>
          <p:nvPr/>
        </p:nvSpPr>
        <p:spPr>
          <a:xfrm>
            <a:off x="7956967" y="4586707"/>
            <a:ext cx="3603381" cy="126123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dirty="0"/>
              <a:t>To learn about your EDI needs, get an </a:t>
            </a:r>
            <a:r>
              <a:rPr lang="en-US" sz="1800" dirty="0">
                <a:hlinkClick r:id="rId2"/>
              </a:rPr>
              <a:t>EDI assessment absolutely free</a:t>
            </a:r>
            <a:r>
              <a:rPr lang="en-US" sz="1800" dirty="0"/>
              <a:t> from REMEDI’s trained professionals today.</a:t>
            </a:r>
          </a:p>
          <a:p>
            <a:pPr marL="0" indent="0">
              <a:buFont typeface="Wingdings 2"/>
              <a:buNone/>
            </a:pPr>
            <a:endParaRPr lang="en-US" b="1" dirty="0"/>
          </a:p>
        </p:txBody>
      </p:sp>
      <p:sp>
        <p:nvSpPr>
          <p:cNvPr id="29" name="Title 1">
            <a:extLst>
              <a:ext uri="{FF2B5EF4-FFF2-40B4-BE49-F238E27FC236}">
                <a16:creationId xmlns:a16="http://schemas.microsoft.com/office/drawing/2014/main" id="{B4CD8E65-48D3-4CD5-8771-A4062E99AC07}"/>
              </a:ext>
            </a:extLst>
          </p:cNvPr>
          <p:cNvSpPr txBox="1">
            <a:spLocks/>
          </p:cNvSpPr>
          <p:nvPr/>
        </p:nvSpPr>
        <p:spPr>
          <a:xfrm>
            <a:off x="503318" y="110062"/>
            <a:ext cx="11379200" cy="758825"/>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dirty="0">
                <a:solidFill>
                  <a:srgbClr val="268CC0"/>
                </a:solidFill>
              </a:rPr>
              <a:t>Turn to REMEDI for EDI Help</a:t>
            </a:r>
          </a:p>
        </p:txBody>
      </p:sp>
      <p:sp>
        <p:nvSpPr>
          <p:cNvPr id="12" name="Rectangle 4">
            <a:extLst>
              <a:ext uri="{FF2B5EF4-FFF2-40B4-BE49-F238E27FC236}">
                <a16:creationId xmlns:a16="http://schemas.microsoft.com/office/drawing/2014/main" id="{236E8140-C5A6-4389-AD3B-5D1B66AACC28}"/>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3" name="TekstniOkvir 8">
            <a:extLst>
              <a:ext uri="{FF2B5EF4-FFF2-40B4-BE49-F238E27FC236}">
                <a16:creationId xmlns:a16="http://schemas.microsoft.com/office/drawing/2014/main" id="{867AC5DF-148C-460F-B6EA-38136FD5C4BC}"/>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close up of a sign&#10;&#10;Description automatically generated">
            <a:extLst>
              <a:ext uri="{FF2B5EF4-FFF2-40B4-BE49-F238E27FC236}">
                <a16:creationId xmlns:a16="http://schemas.microsoft.com/office/drawing/2014/main" id="{7C0F3D8A-9A1A-4BD7-8CEC-1A75D6E5C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602" y="1611009"/>
            <a:ext cx="4792764" cy="1346175"/>
          </a:xfrm>
          <a:prstGeom prst="rect">
            <a:avLst/>
          </a:prstGeom>
        </p:spPr>
      </p:pic>
    </p:spTree>
    <p:extLst>
      <p:ext uri="{BB962C8B-B14F-4D97-AF65-F5344CB8AC3E}">
        <p14:creationId xmlns:p14="http://schemas.microsoft.com/office/powerpoint/2010/main" val="14858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2790" r="29653"/>
          <a:stretch/>
        </p:blipFill>
        <p:spPr>
          <a:xfrm>
            <a:off x="6120064" y="8709"/>
            <a:ext cx="6052829" cy="6399258"/>
          </a:xfrm>
          <a:prstGeom prst="rect">
            <a:avLst/>
          </a:prstGeom>
        </p:spPr>
      </p:pic>
      <p:sp>
        <p:nvSpPr>
          <p:cNvPr id="2" name="Title 1"/>
          <p:cNvSpPr>
            <a:spLocks noGrp="1"/>
          </p:cNvSpPr>
          <p:nvPr>
            <p:ph type="title" idx="4294967295"/>
          </p:nvPr>
        </p:nvSpPr>
        <p:spPr>
          <a:xfrm>
            <a:off x="522513" y="306977"/>
            <a:ext cx="6714310" cy="530225"/>
          </a:xfrm>
        </p:spPr>
        <p:txBody>
          <a:bodyPr>
            <a:normAutofit fontScale="90000"/>
          </a:bodyPr>
          <a:lstStyle/>
          <a:p>
            <a:pPr algn="l"/>
            <a:r>
              <a:rPr lang="en-US" dirty="0">
                <a:solidFill>
                  <a:srgbClr val="268CC0"/>
                </a:solidFill>
              </a:rPr>
              <a:t>What Is an EDI System?</a:t>
            </a:r>
          </a:p>
        </p:txBody>
      </p:sp>
      <p:sp>
        <p:nvSpPr>
          <p:cNvPr id="3" name="Content Placeholder 2"/>
          <p:cNvSpPr>
            <a:spLocks noGrp="1"/>
          </p:cNvSpPr>
          <p:nvPr>
            <p:ph sz="quarter" idx="4294967295"/>
          </p:nvPr>
        </p:nvSpPr>
        <p:spPr>
          <a:xfrm>
            <a:off x="600890" y="1475879"/>
            <a:ext cx="5134747" cy="3493163"/>
          </a:xfrm>
        </p:spPr>
        <p:txBody>
          <a:bodyPr>
            <a:normAutofit lnSpcReduction="10000"/>
          </a:bodyPr>
          <a:lstStyle/>
          <a:p>
            <a:endParaRPr lang="en-US" sz="1800" dirty="0"/>
          </a:p>
          <a:p>
            <a:r>
              <a:rPr lang="en-US" sz="1800" dirty="0"/>
              <a:t>EDI stands for </a:t>
            </a:r>
            <a:r>
              <a:rPr lang="en-US" sz="1800" dirty="0">
                <a:hlinkClick r:id="rId3"/>
              </a:rPr>
              <a:t>Electronic Data Interchange</a:t>
            </a:r>
            <a:r>
              <a:rPr lang="en-US" sz="1800" dirty="0"/>
              <a:t>.</a:t>
            </a:r>
          </a:p>
          <a:p>
            <a:endParaRPr lang="en-US" sz="1800" dirty="0"/>
          </a:p>
          <a:p>
            <a:r>
              <a:rPr lang="en-US" sz="1800" dirty="0"/>
              <a:t>EDI involves the transfer of information between one computer system and another.</a:t>
            </a:r>
          </a:p>
          <a:p>
            <a:endParaRPr lang="en-US" sz="1800" dirty="0"/>
          </a:p>
          <a:p>
            <a:r>
              <a:rPr lang="en-US" sz="1800" dirty="0"/>
              <a:t>This technology uses a standardized messaging format, which eliminates the need for human intervention and allows computers to interpret data quickly and easily.</a:t>
            </a:r>
          </a:p>
        </p:txBody>
      </p:sp>
      <p:sp>
        <p:nvSpPr>
          <p:cNvPr id="7" name="Rectangle 4">
            <a:extLst>
              <a:ext uri="{FF2B5EF4-FFF2-40B4-BE49-F238E27FC236}">
                <a16:creationId xmlns:a16="http://schemas.microsoft.com/office/drawing/2014/main" id="{B2D168A1-F64B-4A68-8B1D-6C0A9E0005B4}"/>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grpSp>
        <p:nvGrpSpPr>
          <p:cNvPr id="11" name="Group 10">
            <a:extLst>
              <a:ext uri="{FF2B5EF4-FFF2-40B4-BE49-F238E27FC236}">
                <a16:creationId xmlns:a16="http://schemas.microsoft.com/office/drawing/2014/main" id="{B335431F-2714-47D3-969E-C7A58E2F9A79}"/>
              </a:ext>
            </a:extLst>
          </p:cNvPr>
          <p:cNvGrpSpPr/>
          <p:nvPr/>
        </p:nvGrpSpPr>
        <p:grpSpPr>
          <a:xfrm>
            <a:off x="503318" y="6407967"/>
            <a:ext cx="11674045" cy="441324"/>
            <a:chOff x="503318" y="6407967"/>
            <a:chExt cx="11674045" cy="441324"/>
          </a:xfrm>
        </p:grpSpPr>
        <p:sp>
          <p:nvSpPr>
            <p:cNvPr id="5" name="Slide Number Placeholder 3">
              <a:extLst>
                <a:ext uri="{FF2B5EF4-FFF2-40B4-BE49-F238E27FC236}">
                  <a16:creationId xmlns:a16="http://schemas.microsoft.com/office/drawing/2014/main" id="{54523E19-1863-418C-8791-53349BABE131}"/>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2</a:t>
              </a:fld>
              <a:endParaRPr lang="en-US" b="1" dirty="0"/>
            </a:p>
          </p:txBody>
        </p:sp>
        <p:sp>
          <p:nvSpPr>
            <p:cNvPr id="9" name="TekstniOkvir 8">
              <a:extLst>
                <a:ext uri="{FF2B5EF4-FFF2-40B4-BE49-F238E27FC236}">
                  <a16:creationId xmlns:a16="http://schemas.microsoft.com/office/drawing/2014/main" id="{1D0DF6C3-45B0-4EF8-85F4-37296FDAEAB5}"/>
                </a:ext>
              </a:extLst>
            </p:cNvPr>
            <p:cNvSpPr txBox="1"/>
            <p:nvPr/>
          </p:nvSpPr>
          <p:spPr>
            <a:xfrm>
              <a:off x="503318" y="6501717"/>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 name="Picture 9" descr="A close up of a sign&#10;&#10;Description automatically generated">
            <a:extLst>
              <a:ext uri="{FF2B5EF4-FFF2-40B4-BE49-F238E27FC236}">
                <a16:creationId xmlns:a16="http://schemas.microsoft.com/office/drawing/2014/main" id="{D99E28EF-F557-4DC1-967E-50FA82060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61" y="5802034"/>
            <a:ext cx="1530099" cy="429769"/>
          </a:xfrm>
          <a:prstGeom prst="rect">
            <a:avLst/>
          </a:prstGeom>
        </p:spPr>
      </p:pic>
    </p:spTree>
    <p:extLst>
      <p:ext uri="{BB962C8B-B14F-4D97-AF65-F5344CB8AC3E}">
        <p14:creationId xmlns:p14="http://schemas.microsoft.com/office/powerpoint/2010/main" val="79441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I system"/>
          <p:cNvPicPr/>
          <p:nvPr/>
        </p:nvPicPr>
        <p:blipFill>
          <a:blip r:embed="rId2">
            <a:extLst>
              <a:ext uri="{28A0092B-C50C-407E-A947-70E740481C1C}">
                <a14:useLocalDpi xmlns:a14="http://schemas.microsoft.com/office/drawing/2010/main" val="0"/>
              </a:ext>
            </a:extLst>
          </a:blip>
          <a:srcRect/>
          <a:stretch>
            <a:fillRect/>
          </a:stretch>
        </p:blipFill>
        <p:spPr bwMode="auto">
          <a:xfrm>
            <a:off x="5340658" y="1196440"/>
            <a:ext cx="6708893" cy="4722936"/>
          </a:xfrm>
          <a:prstGeom prst="rect">
            <a:avLst/>
          </a:prstGeom>
          <a:noFill/>
          <a:ln>
            <a:noFill/>
          </a:ln>
        </p:spPr>
      </p:pic>
      <p:sp>
        <p:nvSpPr>
          <p:cNvPr id="2" name="Title 1"/>
          <p:cNvSpPr>
            <a:spLocks noGrp="1"/>
          </p:cNvSpPr>
          <p:nvPr>
            <p:ph type="title" idx="4294967295"/>
          </p:nvPr>
        </p:nvSpPr>
        <p:spPr>
          <a:xfrm>
            <a:off x="517359" y="439036"/>
            <a:ext cx="5578641" cy="863600"/>
          </a:xfrm>
        </p:spPr>
        <p:txBody>
          <a:bodyPr>
            <a:normAutofit fontScale="90000"/>
          </a:bodyPr>
          <a:lstStyle/>
          <a:p>
            <a:pPr algn="l"/>
            <a:r>
              <a:rPr lang="en-US" dirty="0">
                <a:solidFill>
                  <a:srgbClr val="268CC0"/>
                </a:solidFill>
              </a:rPr>
              <a:t>What Components Do You </a:t>
            </a:r>
            <a:br>
              <a:rPr lang="hr-HR" dirty="0">
                <a:solidFill>
                  <a:srgbClr val="268CC0"/>
                </a:solidFill>
              </a:rPr>
            </a:br>
            <a:r>
              <a:rPr lang="en-US" dirty="0">
                <a:solidFill>
                  <a:srgbClr val="268CC0"/>
                </a:solidFill>
              </a:rPr>
              <a:t>Need</a:t>
            </a:r>
            <a:r>
              <a:rPr lang="hr-HR" dirty="0">
                <a:solidFill>
                  <a:srgbClr val="268CC0"/>
                </a:solidFill>
              </a:rPr>
              <a:t> </a:t>
            </a:r>
            <a:r>
              <a:rPr lang="en-US" dirty="0">
                <a:solidFill>
                  <a:srgbClr val="268CC0"/>
                </a:solidFill>
              </a:rPr>
              <a:t>for an EDI System?</a:t>
            </a:r>
          </a:p>
        </p:txBody>
      </p:sp>
      <p:sp>
        <p:nvSpPr>
          <p:cNvPr id="3" name="Content Placeholder 2"/>
          <p:cNvSpPr>
            <a:spLocks noGrp="1"/>
          </p:cNvSpPr>
          <p:nvPr>
            <p:ph sz="quarter" idx="4294967295"/>
          </p:nvPr>
        </p:nvSpPr>
        <p:spPr>
          <a:xfrm>
            <a:off x="637674" y="1782806"/>
            <a:ext cx="5083858" cy="4136570"/>
          </a:xfrm>
        </p:spPr>
        <p:txBody>
          <a:bodyPr>
            <a:normAutofit/>
          </a:bodyPr>
          <a:lstStyle/>
          <a:p>
            <a:pPr marL="0" indent="0">
              <a:buNone/>
            </a:pPr>
            <a:r>
              <a:rPr lang="en-US" sz="1800" b="1" dirty="0"/>
              <a:t>You need </a:t>
            </a:r>
            <a:r>
              <a:rPr lang="en-US" sz="1800" b="1" dirty="0">
                <a:hlinkClick r:id="rId3"/>
              </a:rPr>
              <a:t>four components </a:t>
            </a:r>
            <a:r>
              <a:rPr lang="en-US" sz="1800" b="1" dirty="0"/>
              <a:t>for an effective EDI system:</a:t>
            </a:r>
          </a:p>
          <a:p>
            <a:pPr marL="0" indent="0">
              <a:buNone/>
            </a:pPr>
            <a:endParaRPr lang="en-US" sz="1800" dirty="0"/>
          </a:p>
          <a:p>
            <a:pPr marL="0" indent="0">
              <a:buNone/>
            </a:pPr>
            <a:r>
              <a:rPr lang="en-US" sz="1800" b="1" dirty="0"/>
              <a:t>1. </a:t>
            </a:r>
            <a:r>
              <a:rPr lang="en-US" sz="1800" dirty="0"/>
              <a:t>A device to transmit information</a:t>
            </a:r>
            <a:endParaRPr lang="hr-HR" sz="1800" dirty="0"/>
          </a:p>
          <a:p>
            <a:pPr marL="0" indent="0">
              <a:buNone/>
            </a:pPr>
            <a:endParaRPr lang="en-US" sz="1800" dirty="0"/>
          </a:p>
          <a:p>
            <a:pPr marL="0" indent="0">
              <a:buNone/>
            </a:pPr>
            <a:r>
              <a:rPr lang="en-US" sz="1800" b="1" dirty="0"/>
              <a:t>2. </a:t>
            </a:r>
            <a:r>
              <a:rPr lang="en-US" sz="1800" dirty="0"/>
              <a:t>An application or an outsourcing company that translates the data into a standardized EDI format</a:t>
            </a:r>
            <a:br>
              <a:rPr lang="hr-HR" sz="1800" dirty="0"/>
            </a:br>
            <a:endParaRPr lang="en-US" sz="1800" dirty="0"/>
          </a:p>
          <a:p>
            <a:pPr marL="0" indent="0">
              <a:buNone/>
            </a:pPr>
            <a:r>
              <a:rPr lang="en-US" sz="1800" b="1" dirty="0"/>
              <a:t>3. </a:t>
            </a:r>
            <a:r>
              <a:rPr lang="en-US" sz="1800" dirty="0"/>
              <a:t>A connection between the sender and the recipient</a:t>
            </a:r>
            <a:br>
              <a:rPr lang="hr-HR" sz="1800" dirty="0"/>
            </a:br>
            <a:endParaRPr lang="en-US" sz="1800" dirty="0"/>
          </a:p>
          <a:p>
            <a:pPr marL="0" indent="0">
              <a:buNone/>
            </a:pPr>
            <a:r>
              <a:rPr lang="en-US" sz="1800" b="1" dirty="0"/>
              <a:t>4. </a:t>
            </a:r>
            <a:r>
              <a:rPr lang="en-US" sz="1800" dirty="0"/>
              <a:t>Users who will send and receive data </a:t>
            </a:r>
          </a:p>
        </p:txBody>
      </p:sp>
      <p:sp>
        <p:nvSpPr>
          <p:cNvPr id="5" name="Slide Number Placeholder 3">
            <a:extLst>
              <a:ext uri="{FF2B5EF4-FFF2-40B4-BE49-F238E27FC236}">
                <a16:creationId xmlns:a16="http://schemas.microsoft.com/office/drawing/2014/main" id="{30CEF87C-AD7B-447C-8162-CD6840397AD3}"/>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3</a:t>
            </a:fld>
            <a:endParaRPr lang="en-US" dirty="0"/>
          </a:p>
        </p:txBody>
      </p:sp>
      <p:sp>
        <p:nvSpPr>
          <p:cNvPr id="10" name="Slide Number Placeholder 3">
            <a:extLst>
              <a:ext uri="{FF2B5EF4-FFF2-40B4-BE49-F238E27FC236}">
                <a16:creationId xmlns:a16="http://schemas.microsoft.com/office/drawing/2014/main" id="{2A1CA4AD-2EE4-43ED-9928-DF869F62A3B9}"/>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3</a:t>
            </a:fld>
            <a:endParaRPr lang="en-US" b="1" dirty="0"/>
          </a:p>
        </p:txBody>
      </p:sp>
      <p:sp>
        <p:nvSpPr>
          <p:cNvPr id="9" name="TekstniOkvir 8">
            <a:extLst>
              <a:ext uri="{FF2B5EF4-FFF2-40B4-BE49-F238E27FC236}">
                <a16:creationId xmlns:a16="http://schemas.microsoft.com/office/drawing/2014/main" id="{EB32140D-6ED9-4EF0-AF2F-D417D34CDC7E}"/>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4">
            <a:extLst>
              <a:ext uri="{FF2B5EF4-FFF2-40B4-BE49-F238E27FC236}">
                <a16:creationId xmlns:a16="http://schemas.microsoft.com/office/drawing/2014/main" id="{2A6B33EA-AB7F-4AFE-9383-58F6C85F3016}"/>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TekstniOkvir 8">
            <a:extLst>
              <a:ext uri="{FF2B5EF4-FFF2-40B4-BE49-F238E27FC236}">
                <a16:creationId xmlns:a16="http://schemas.microsoft.com/office/drawing/2014/main" id="{E1466705-0B81-4070-9A7E-09D71074D6BC}"/>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011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descr="Slika na kojoj se prikazuje monitor, na zatvorenom, računalo, stol&#10;&#10;Opis je automatski generiran">
            <a:extLst>
              <a:ext uri="{FF2B5EF4-FFF2-40B4-BE49-F238E27FC236}">
                <a16:creationId xmlns:a16="http://schemas.microsoft.com/office/drawing/2014/main" id="{F0563D37-AE6E-4CB2-9520-2373A7DBD22B}"/>
              </a:ext>
            </a:extLst>
          </p:cNvPr>
          <p:cNvPicPr>
            <a:picLocks noChangeAspect="1"/>
          </p:cNvPicPr>
          <p:nvPr/>
        </p:nvPicPr>
        <p:blipFill rotWithShape="1">
          <a:blip r:embed="rId2">
            <a:extLst>
              <a:ext uri="{28A0092B-C50C-407E-A947-70E740481C1C}">
                <a14:useLocalDpi xmlns:a14="http://schemas.microsoft.com/office/drawing/2010/main" val="0"/>
              </a:ext>
            </a:extLst>
          </a:blip>
          <a:srcRect l="-1" t="127" r="37418" b="-591"/>
          <a:stretch/>
        </p:blipFill>
        <p:spPr>
          <a:xfrm>
            <a:off x="6096000" y="0"/>
            <a:ext cx="6081363" cy="6889817"/>
          </a:xfrm>
          <a:prstGeom prst="rect">
            <a:avLst/>
          </a:prstGeom>
        </p:spPr>
      </p:pic>
      <p:sp>
        <p:nvSpPr>
          <p:cNvPr id="2" name="Title 1"/>
          <p:cNvSpPr>
            <a:spLocks noGrp="1"/>
          </p:cNvSpPr>
          <p:nvPr>
            <p:ph type="title" idx="4294967295"/>
          </p:nvPr>
        </p:nvSpPr>
        <p:spPr>
          <a:xfrm>
            <a:off x="547266" y="462065"/>
            <a:ext cx="6448927" cy="841375"/>
          </a:xfrm>
        </p:spPr>
        <p:txBody>
          <a:bodyPr>
            <a:normAutofit fontScale="90000"/>
          </a:bodyPr>
          <a:lstStyle/>
          <a:p>
            <a:pPr algn="l"/>
            <a:r>
              <a:rPr lang="en-US" dirty="0">
                <a:solidFill>
                  <a:srgbClr val="268CC0"/>
                </a:solidFill>
              </a:rPr>
              <a:t>How Do EDI </a:t>
            </a:r>
            <a:br>
              <a:rPr lang="hr-HR" dirty="0">
                <a:solidFill>
                  <a:srgbClr val="268CC0"/>
                </a:solidFill>
              </a:rPr>
            </a:br>
            <a:r>
              <a:rPr lang="en-US" dirty="0">
                <a:solidFill>
                  <a:srgbClr val="268CC0"/>
                </a:solidFill>
              </a:rPr>
              <a:t>Systems Work</a:t>
            </a:r>
            <a:r>
              <a:rPr lang="hr-HR" dirty="0">
                <a:solidFill>
                  <a:srgbClr val="268CC0"/>
                </a:solidFill>
              </a:rPr>
              <a:t>?</a:t>
            </a:r>
            <a:endParaRPr lang="en-US" sz="4400" dirty="0">
              <a:solidFill>
                <a:srgbClr val="268CC0"/>
              </a:solidFill>
            </a:endParaRPr>
          </a:p>
        </p:txBody>
      </p:sp>
      <p:sp>
        <p:nvSpPr>
          <p:cNvPr id="3" name="Content Placeholder 2"/>
          <p:cNvSpPr>
            <a:spLocks noGrp="1"/>
          </p:cNvSpPr>
          <p:nvPr>
            <p:ph sz="quarter" idx="4294967295"/>
          </p:nvPr>
        </p:nvSpPr>
        <p:spPr>
          <a:xfrm>
            <a:off x="547266" y="2121964"/>
            <a:ext cx="5378117" cy="2868048"/>
          </a:xfrm>
        </p:spPr>
        <p:txBody>
          <a:bodyPr>
            <a:normAutofit/>
          </a:bodyPr>
          <a:lstStyle/>
          <a:p>
            <a:pPr marL="0" indent="0">
              <a:buNone/>
            </a:pPr>
            <a:r>
              <a:rPr lang="en-US" sz="1800" b="1" dirty="0"/>
              <a:t>EDI data transmission has </a:t>
            </a:r>
            <a:r>
              <a:rPr lang="en-US" sz="1800" b="1" dirty="0">
                <a:hlinkClick r:id="rId3"/>
              </a:rPr>
              <a:t>three steps</a:t>
            </a:r>
            <a:r>
              <a:rPr lang="en-US" sz="1800" b="1" dirty="0"/>
              <a:t>:</a:t>
            </a:r>
            <a:endParaRPr lang="hr-HR" sz="1800" b="1" dirty="0"/>
          </a:p>
          <a:p>
            <a:pPr marL="0" indent="0">
              <a:buNone/>
            </a:pPr>
            <a:r>
              <a:rPr lang="en-US" sz="1800" dirty="0"/>
              <a:t> </a:t>
            </a:r>
          </a:p>
          <a:p>
            <a:pPr marL="0" indent="0">
              <a:buNone/>
            </a:pPr>
            <a:r>
              <a:rPr lang="en-US" sz="1800" b="1" dirty="0"/>
              <a:t>1. </a:t>
            </a:r>
            <a:r>
              <a:rPr lang="en-US" sz="1800" dirty="0"/>
              <a:t>Document preparation</a:t>
            </a:r>
            <a:br>
              <a:rPr lang="hr-HR" sz="1800" dirty="0"/>
            </a:br>
            <a:endParaRPr lang="en-US" sz="1800" dirty="0"/>
          </a:p>
          <a:p>
            <a:pPr marL="0" indent="0">
              <a:buNone/>
            </a:pPr>
            <a:r>
              <a:rPr lang="en-US" sz="1800" b="1" dirty="0"/>
              <a:t>2. </a:t>
            </a:r>
            <a:r>
              <a:rPr lang="en-US" sz="1800" dirty="0"/>
              <a:t>Translation to EDI format</a:t>
            </a:r>
            <a:endParaRPr lang="hr-HR" sz="1800" dirty="0"/>
          </a:p>
          <a:p>
            <a:pPr marL="0" indent="0">
              <a:buNone/>
            </a:pPr>
            <a:endParaRPr lang="en-US" sz="1800" dirty="0"/>
          </a:p>
          <a:p>
            <a:pPr marL="0" indent="0">
              <a:buNone/>
            </a:pPr>
            <a:r>
              <a:rPr lang="en-US" sz="1800" b="1" dirty="0"/>
              <a:t>3. </a:t>
            </a:r>
            <a:r>
              <a:rPr lang="en-US" sz="1800" dirty="0"/>
              <a:t>Transmission to the recipient through EDI</a:t>
            </a:r>
          </a:p>
        </p:txBody>
      </p:sp>
      <p:sp>
        <p:nvSpPr>
          <p:cNvPr id="5" name="Slide Number Placeholder 3">
            <a:extLst>
              <a:ext uri="{FF2B5EF4-FFF2-40B4-BE49-F238E27FC236}">
                <a16:creationId xmlns:a16="http://schemas.microsoft.com/office/drawing/2014/main" id="{469D8F2B-0143-4901-B9E1-F3B0A5F027E7}"/>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4</a:t>
            </a:fld>
            <a:endParaRPr lang="en-US" dirty="0"/>
          </a:p>
        </p:txBody>
      </p:sp>
      <p:sp>
        <p:nvSpPr>
          <p:cNvPr id="8" name="Slide Number Placeholder 3">
            <a:extLst>
              <a:ext uri="{FF2B5EF4-FFF2-40B4-BE49-F238E27FC236}">
                <a16:creationId xmlns:a16="http://schemas.microsoft.com/office/drawing/2014/main" id="{E9203FAC-F624-426D-9ECF-D6D7E11A50C1}"/>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4</a:t>
            </a:fld>
            <a:endParaRPr lang="en-US" b="1" dirty="0"/>
          </a:p>
        </p:txBody>
      </p:sp>
      <p:sp>
        <p:nvSpPr>
          <p:cNvPr id="9" name="TekstniOkvir 8">
            <a:extLst>
              <a:ext uri="{FF2B5EF4-FFF2-40B4-BE49-F238E27FC236}">
                <a16:creationId xmlns:a16="http://schemas.microsoft.com/office/drawing/2014/main" id="{98E7F557-00A9-49F0-A140-3E7C3D559692}"/>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BEF86A14-BAD2-4780-9328-F1F5FB330F40}"/>
              </a:ext>
            </a:extLst>
          </p:cNvPr>
          <p:cNvGrpSpPr/>
          <p:nvPr/>
        </p:nvGrpSpPr>
        <p:grpSpPr>
          <a:xfrm>
            <a:off x="503318" y="6407967"/>
            <a:ext cx="11674045" cy="441324"/>
            <a:chOff x="503318" y="6407967"/>
            <a:chExt cx="11674045" cy="441324"/>
          </a:xfrm>
        </p:grpSpPr>
        <p:sp>
          <p:nvSpPr>
            <p:cNvPr id="12" name="Slide Number Placeholder 3">
              <a:extLst>
                <a:ext uri="{FF2B5EF4-FFF2-40B4-BE49-F238E27FC236}">
                  <a16:creationId xmlns:a16="http://schemas.microsoft.com/office/drawing/2014/main" id="{251281E1-34AE-4704-98BE-624A2A3FAFA5}"/>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4</a:t>
              </a:fld>
              <a:endParaRPr lang="en-US" b="1" dirty="0"/>
            </a:p>
          </p:txBody>
        </p:sp>
        <p:sp>
          <p:nvSpPr>
            <p:cNvPr id="13" name="TekstniOkvir 8">
              <a:extLst>
                <a:ext uri="{FF2B5EF4-FFF2-40B4-BE49-F238E27FC236}">
                  <a16:creationId xmlns:a16="http://schemas.microsoft.com/office/drawing/2014/main" id="{BC8F77AC-B32D-43D8-AFF0-FC9BD2033B1F}"/>
                </a:ext>
              </a:extLst>
            </p:cNvPr>
            <p:cNvSpPr txBox="1"/>
            <p:nvPr/>
          </p:nvSpPr>
          <p:spPr>
            <a:xfrm>
              <a:off x="503318" y="6501717"/>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 name="Rectangle 4">
            <a:extLst>
              <a:ext uri="{FF2B5EF4-FFF2-40B4-BE49-F238E27FC236}">
                <a16:creationId xmlns:a16="http://schemas.microsoft.com/office/drawing/2014/main" id="{41CEDEE3-4B52-4E35-B391-4D57AA77A312}"/>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7" name="TekstniOkvir 8">
            <a:extLst>
              <a:ext uri="{FF2B5EF4-FFF2-40B4-BE49-F238E27FC236}">
                <a16:creationId xmlns:a16="http://schemas.microsoft.com/office/drawing/2014/main" id="{BB857EBD-712D-4CFE-B9D8-CA857663E689}"/>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971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a:extLst>
              <a:ext uri="{FF2B5EF4-FFF2-40B4-BE49-F238E27FC236}">
                <a16:creationId xmlns:a16="http://schemas.microsoft.com/office/drawing/2014/main" id="{9259F77C-E0F9-4688-A131-ADAB8CDA270D}"/>
              </a:ext>
            </a:extLst>
          </p:cNvPr>
          <p:cNvPicPr>
            <a:picLocks noChangeAspect="1"/>
          </p:cNvPicPr>
          <p:nvPr/>
        </p:nvPicPr>
        <p:blipFill rotWithShape="1">
          <a:blip r:embed="rId2">
            <a:extLst>
              <a:ext uri="{28A0092B-C50C-407E-A947-70E740481C1C}">
                <a14:useLocalDpi xmlns:a14="http://schemas.microsoft.com/office/drawing/2010/main" val="0"/>
              </a:ext>
            </a:extLst>
          </a:blip>
          <a:srcRect r="34392"/>
          <a:stretch/>
        </p:blipFill>
        <p:spPr>
          <a:xfrm>
            <a:off x="5428247" y="-8709"/>
            <a:ext cx="6749116" cy="6858000"/>
          </a:xfrm>
          <a:prstGeom prst="rect">
            <a:avLst/>
          </a:prstGeom>
        </p:spPr>
      </p:pic>
      <p:sp>
        <p:nvSpPr>
          <p:cNvPr id="2" name="Title 1"/>
          <p:cNvSpPr>
            <a:spLocks noGrp="1"/>
          </p:cNvSpPr>
          <p:nvPr>
            <p:ph type="title" idx="4294967295"/>
          </p:nvPr>
        </p:nvSpPr>
        <p:spPr>
          <a:xfrm>
            <a:off x="523325" y="305833"/>
            <a:ext cx="5929232" cy="917575"/>
          </a:xfrm>
        </p:spPr>
        <p:txBody>
          <a:bodyPr>
            <a:normAutofit fontScale="90000"/>
          </a:bodyPr>
          <a:lstStyle/>
          <a:p>
            <a:pPr algn="l"/>
            <a:r>
              <a:rPr lang="en-US" dirty="0">
                <a:solidFill>
                  <a:srgbClr val="268CC0"/>
                </a:solidFill>
              </a:rPr>
              <a:t>EDI Systems in Action: </a:t>
            </a:r>
            <a:br>
              <a:rPr lang="hr-HR" dirty="0"/>
            </a:br>
            <a:r>
              <a:rPr lang="en-US" dirty="0">
                <a:solidFill>
                  <a:srgbClr val="5EBE7F"/>
                </a:solidFill>
              </a:rPr>
              <a:t>AN EXAMPLE</a:t>
            </a:r>
            <a:endParaRPr lang="en-US" sz="4400" dirty="0">
              <a:solidFill>
                <a:srgbClr val="5EBE7F"/>
              </a:solidFill>
            </a:endParaRPr>
          </a:p>
        </p:txBody>
      </p:sp>
      <p:sp>
        <p:nvSpPr>
          <p:cNvPr id="3" name="Content Placeholder 2"/>
          <p:cNvSpPr>
            <a:spLocks noGrp="1"/>
          </p:cNvSpPr>
          <p:nvPr>
            <p:ph sz="quarter" idx="4294967295"/>
          </p:nvPr>
        </p:nvSpPr>
        <p:spPr>
          <a:xfrm>
            <a:off x="619705" y="1600903"/>
            <a:ext cx="4563335" cy="4622345"/>
          </a:xfrm>
        </p:spPr>
        <p:txBody>
          <a:bodyPr>
            <a:noAutofit/>
          </a:bodyPr>
          <a:lstStyle/>
          <a:p>
            <a:pPr>
              <a:buFont typeface="Arial" panose="020B0604020202020204" pitchFamily="34" charset="0"/>
              <a:buChar char="•"/>
            </a:pPr>
            <a:r>
              <a:rPr lang="en-US" sz="1800" dirty="0"/>
              <a:t>A company needs to submit a purchase order to its supplier.</a:t>
            </a:r>
            <a:br>
              <a:rPr lang="hr-HR" sz="1800" dirty="0"/>
            </a:br>
            <a:endParaRPr lang="en-US" sz="1800" dirty="0"/>
          </a:p>
          <a:p>
            <a:pPr>
              <a:buFont typeface="Arial" panose="020B0604020202020204" pitchFamily="34" charset="0"/>
              <a:buChar char="•"/>
            </a:pPr>
            <a:r>
              <a:rPr lang="en-US" sz="1800" dirty="0"/>
              <a:t>Employees send information through the EDI system. </a:t>
            </a:r>
            <a:endParaRPr lang="hr-HR" sz="1800" dirty="0"/>
          </a:p>
          <a:p>
            <a:pPr>
              <a:buFont typeface="Arial" panose="020B0604020202020204" pitchFamily="34" charset="0"/>
              <a:buChar char="•"/>
            </a:pPr>
            <a:endParaRPr lang="en-US" sz="1800" dirty="0"/>
          </a:p>
          <a:p>
            <a:pPr>
              <a:buFont typeface="Arial" panose="020B0604020202020204" pitchFamily="34" charset="0"/>
              <a:buChar char="•"/>
            </a:pPr>
            <a:r>
              <a:rPr lang="en-US" sz="1800" dirty="0"/>
              <a:t>Information is translated (either using software or a third-party) into an EDI format.</a:t>
            </a:r>
            <a:br>
              <a:rPr lang="hr-HR" sz="1800" dirty="0"/>
            </a:br>
            <a:endParaRPr lang="en-US" sz="1800" dirty="0"/>
          </a:p>
          <a:p>
            <a:pPr>
              <a:buFont typeface="Arial" panose="020B0604020202020204" pitchFamily="34" charset="0"/>
              <a:buChar char="•"/>
            </a:pPr>
            <a:r>
              <a:rPr lang="en-US" sz="1800" dirty="0"/>
              <a:t>The company can then either connect directly through a secure Internet protocol or through an EDI network provider.</a:t>
            </a:r>
          </a:p>
        </p:txBody>
      </p:sp>
      <p:sp>
        <p:nvSpPr>
          <p:cNvPr id="5" name="Slide Number Placeholder 3">
            <a:extLst>
              <a:ext uri="{FF2B5EF4-FFF2-40B4-BE49-F238E27FC236}">
                <a16:creationId xmlns:a16="http://schemas.microsoft.com/office/drawing/2014/main" id="{E31AA3B2-5166-4CDC-BB45-38BD19293552}"/>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5</a:t>
            </a:fld>
            <a:endParaRPr lang="en-US" dirty="0"/>
          </a:p>
        </p:txBody>
      </p:sp>
      <p:sp>
        <p:nvSpPr>
          <p:cNvPr id="8" name="Slide Number Placeholder 3">
            <a:extLst>
              <a:ext uri="{FF2B5EF4-FFF2-40B4-BE49-F238E27FC236}">
                <a16:creationId xmlns:a16="http://schemas.microsoft.com/office/drawing/2014/main" id="{4D6AAC2A-31D6-400F-A53D-A8C9DF9E7A52}"/>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5</a:t>
            </a:fld>
            <a:endParaRPr lang="en-US" b="1" dirty="0"/>
          </a:p>
        </p:txBody>
      </p:sp>
      <p:sp>
        <p:nvSpPr>
          <p:cNvPr id="9" name="TekstniOkvir 8">
            <a:extLst>
              <a:ext uri="{FF2B5EF4-FFF2-40B4-BE49-F238E27FC236}">
                <a16:creationId xmlns:a16="http://schemas.microsoft.com/office/drawing/2014/main" id="{AFA497C6-A676-41FD-AEFD-875F0CF9E4BF}"/>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4">
            <a:extLst>
              <a:ext uri="{FF2B5EF4-FFF2-40B4-BE49-F238E27FC236}">
                <a16:creationId xmlns:a16="http://schemas.microsoft.com/office/drawing/2014/main" id="{AC5A5108-60F6-45C3-8B67-6F3FC64626E6}"/>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2" name="TekstniOkvir 8">
            <a:extLst>
              <a:ext uri="{FF2B5EF4-FFF2-40B4-BE49-F238E27FC236}">
                <a16:creationId xmlns:a16="http://schemas.microsoft.com/office/drawing/2014/main" id="{E4B885DD-E1CB-46E4-B735-68F8E5295DBB}"/>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0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9949" y="-17756"/>
            <a:ext cx="6065924" cy="879475"/>
          </a:xfrm>
        </p:spPr>
        <p:txBody>
          <a:bodyPr>
            <a:normAutofit/>
          </a:bodyPr>
          <a:lstStyle/>
          <a:p>
            <a:pPr algn="l"/>
            <a:r>
              <a:rPr lang="en-US" dirty="0">
                <a:solidFill>
                  <a:srgbClr val="268CC0"/>
                </a:solidFill>
              </a:rPr>
              <a:t>Why Use EDI Systems? </a:t>
            </a:r>
            <a:endParaRPr lang="en-US" sz="4400" dirty="0">
              <a:solidFill>
                <a:srgbClr val="268CC0"/>
              </a:solidFill>
            </a:endParaRPr>
          </a:p>
        </p:txBody>
      </p:sp>
      <p:sp>
        <p:nvSpPr>
          <p:cNvPr id="3" name="Content Placeholder 2"/>
          <p:cNvSpPr>
            <a:spLocks noGrp="1"/>
          </p:cNvSpPr>
          <p:nvPr>
            <p:ph sz="quarter" idx="4294967295"/>
          </p:nvPr>
        </p:nvSpPr>
        <p:spPr>
          <a:xfrm>
            <a:off x="607074" y="1570665"/>
            <a:ext cx="4759010" cy="3338726"/>
          </a:xfrm>
        </p:spPr>
        <p:txBody>
          <a:bodyPr>
            <a:normAutofit/>
          </a:bodyPr>
          <a:lstStyle/>
          <a:p>
            <a:pPr marL="0" indent="0">
              <a:buNone/>
            </a:pPr>
            <a:r>
              <a:rPr lang="en-US" sz="1800" dirty="0"/>
              <a:t>In the days before EDI systems, people sent mail, faxes, emails, or made phone calls to transmit information. As a result, information could take a long time to get to its destination, or it could be riddled with errors (or both).</a:t>
            </a:r>
            <a:endParaRPr lang="hr-HR" sz="1800" dirty="0"/>
          </a:p>
          <a:p>
            <a:pPr marL="0" indent="0">
              <a:buNone/>
            </a:pPr>
            <a:endParaRPr lang="en-US" sz="1800" dirty="0"/>
          </a:p>
          <a:p>
            <a:pPr marL="0" indent="0">
              <a:buNone/>
            </a:pPr>
            <a:r>
              <a:rPr lang="en-US" sz="1800" dirty="0"/>
              <a:t>Then, EDI came into the picture…</a:t>
            </a:r>
          </a:p>
        </p:txBody>
      </p:sp>
      <p:sp>
        <p:nvSpPr>
          <p:cNvPr id="5" name="Slide Number Placeholder 3">
            <a:extLst>
              <a:ext uri="{FF2B5EF4-FFF2-40B4-BE49-F238E27FC236}">
                <a16:creationId xmlns:a16="http://schemas.microsoft.com/office/drawing/2014/main" id="{0B4039FE-BAE5-4E87-899F-558F044C0AA8}"/>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6</a:t>
            </a:fld>
            <a:endParaRPr lang="en-US" dirty="0"/>
          </a:p>
        </p:txBody>
      </p:sp>
      <p:sp>
        <p:nvSpPr>
          <p:cNvPr id="8" name="Slide Number Placeholder 3">
            <a:extLst>
              <a:ext uri="{FF2B5EF4-FFF2-40B4-BE49-F238E27FC236}">
                <a16:creationId xmlns:a16="http://schemas.microsoft.com/office/drawing/2014/main" id="{7AE4776B-B78A-4BB0-9654-73EFD4DC2830}"/>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6</a:t>
            </a:fld>
            <a:endParaRPr lang="en-US" b="1" dirty="0"/>
          </a:p>
        </p:txBody>
      </p:sp>
      <p:sp>
        <p:nvSpPr>
          <p:cNvPr id="11" name="TekstniOkvir 10">
            <a:extLst>
              <a:ext uri="{FF2B5EF4-FFF2-40B4-BE49-F238E27FC236}">
                <a16:creationId xmlns:a16="http://schemas.microsoft.com/office/drawing/2014/main" id="{670BF488-5649-4A4D-A736-248A61F2490C}"/>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3">
            <a:extLst>
              <a:ext uri="{FF2B5EF4-FFF2-40B4-BE49-F238E27FC236}">
                <a16:creationId xmlns:a16="http://schemas.microsoft.com/office/drawing/2014/main" id="{D72BCC63-2586-44E6-943A-12965087A5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2" r="5550"/>
          <a:stretch/>
        </p:blipFill>
        <p:spPr>
          <a:xfrm>
            <a:off x="9348543" y="4103716"/>
            <a:ext cx="2834286" cy="1899852"/>
          </a:xfrm>
          <a:prstGeom prst="rect">
            <a:avLst/>
          </a:prstGeom>
        </p:spPr>
      </p:pic>
      <p:pic>
        <p:nvPicPr>
          <p:cNvPr id="13" name="Picture 4">
            <a:extLst>
              <a:ext uri="{FF2B5EF4-FFF2-40B4-BE49-F238E27FC236}">
                <a16:creationId xmlns:a16="http://schemas.microsoft.com/office/drawing/2014/main" id="{821202FB-C81A-4BCE-B011-AC1E2657EC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7" t="6238"/>
          <a:stretch/>
        </p:blipFill>
        <p:spPr>
          <a:xfrm rot="10800000" flipV="1">
            <a:off x="6108032" y="-17756"/>
            <a:ext cx="6081363" cy="3855245"/>
          </a:xfrm>
          <a:prstGeom prst="rect">
            <a:avLst/>
          </a:prstGeom>
        </p:spPr>
      </p:pic>
      <p:pic>
        <p:nvPicPr>
          <p:cNvPr id="14" name="Picture 5">
            <a:extLst>
              <a:ext uri="{FF2B5EF4-FFF2-40B4-BE49-F238E27FC236}">
                <a16:creationId xmlns:a16="http://schemas.microsoft.com/office/drawing/2014/main" id="{0E9C3C73-0724-40CF-A069-123AC9892A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67" r="5088"/>
          <a:stretch/>
        </p:blipFill>
        <p:spPr>
          <a:xfrm>
            <a:off x="6113019" y="4118493"/>
            <a:ext cx="3022872" cy="1898171"/>
          </a:xfrm>
          <a:prstGeom prst="rect">
            <a:avLst/>
          </a:prstGeom>
        </p:spPr>
      </p:pic>
      <p:sp>
        <p:nvSpPr>
          <p:cNvPr id="15" name="Rectangle 4">
            <a:extLst>
              <a:ext uri="{FF2B5EF4-FFF2-40B4-BE49-F238E27FC236}">
                <a16:creationId xmlns:a16="http://schemas.microsoft.com/office/drawing/2014/main" id="{C2894825-1167-4981-BABC-AC7CA5A82754}"/>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6" name="TekstniOkvir 8">
            <a:extLst>
              <a:ext uri="{FF2B5EF4-FFF2-40B4-BE49-F238E27FC236}">
                <a16:creationId xmlns:a16="http://schemas.microsoft.com/office/drawing/2014/main" id="{06582F04-4F3D-4EA5-BFFB-FBE970386F8A}"/>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92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a:extLst>
              <a:ext uri="{FF2B5EF4-FFF2-40B4-BE49-F238E27FC236}">
                <a16:creationId xmlns:a16="http://schemas.microsoft.com/office/drawing/2014/main" id="{F6538192-8C18-44C9-AE6C-B4D43B7AC8FF}"/>
              </a:ext>
            </a:extLst>
          </p:cNvPr>
          <p:cNvPicPr>
            <a:picLocks noChangeAspect="1"/>
          </p:cNvPicPr>
          <p:nvPr/>
        </p:nvPicPr>
        <p:blipFill rotWithShape="1">
          <a:blip r:embed="rId2">
            <a:extLst>
              <a:ext uri="{28A0092B-C50C-407E-A947-70E740481C1C}">
                <a14:useLocalDpi xmlns:a14="http://schemas.microsoft.com/office/drawing/2010/main" val="0"/>
              </a:ext>
            </a:extLst>
          </a:blip>
          <a:srcRect r="37707"/>
          <a:stretch/>
        </p:blipFill>
        <p:spPr>
          <a:xfrm>
            <a:off x="6117769" y="0"/>
            <a:ext cx="6074231" cy="6500762"/>
          </a:xfrm>
          <a:prstGeom prst="rect">
            <a:avLst/>
          </a:prstGeom>
        </p:spPr>
      </p:pic>
      <p:sp>
        <p:nvSpPr>
          <p:cNvPr id="2" name="Title 1"/>
          <p:cNvSpPr>
            <a:spLocks noGrp="1"/>
          </p:cNvSpPr>
          <p:nvPr>
            <p:ph type="title" idx="4294967295"/>
          </p:nvPr>
        </p:nvSpPr>
        <p:spPr>
          <a:xfrm>
            <a:off x="520736" y="17418"/>
            <a:ext cx="6200695" cy="825500"/>
          </a:xfrm>
        </p:spPr>
        <p:txBody>
          <a:bodyPr>
            <a:normAutofit/>
          </a:bodyPr>
          <a:lstStyle/>
          <a:p>
            <a:pPr algn="l"/>
            <a:r>
              <a:rPr lang="en-US" dirty="0">
                <a:solidFill>
                  <a:srgbClr val="268CC0"/>
                </a:solidFill>
              </a:rPr>
              <a:t>Why Use EDI Systems? </a:t>
            </a:r>
            <a:endParaRPr lang="en-US" sz="4400" dirty="0">
              <a:solidFill>
                <a:srgbClr val="268CC0"/>
              </a:solidFill>
            </a:endParaRPr>
          </a:p>
        </p:txBody>
      </p:sp>
      <p:sp>
        <p:nvSpPr>
          <p:cNvPr id="3" name="Content Placeholder 2"/>
          <p:cNvSpPr>
            <a:spLocks noGrp="1"/>
          </p:cNvSpPr>
          <p:nvPr>
            <p:ph sz="quarter" idx="4294967295"/>
          </p:nvPr>
        </p:nvSpPr>
        <p:spPr>
          <a:xfrm>
            <a:off x="530773" y="1195538"/>
            <a:ext cx="5364927" cy="5190563"/>
          </a:xfrm>
        </p:spPr>
        <p:txBody>
          <a:bodyPr>
            <a:noAutofit/>
          </a:bodyPr>
          <a:lstStyle/>
          <a:p>
            <a:r>
              <a:rPr lang="en-US" sz="1800" b="1" i="1" dirty="0">
                <a:solidFill>
                  <a:srgbClr val="5EBE7F"/>
                </a:solidFill>
              </a:rPr>
              <a:t>Fewer errors. </a:t>
            </a:r>
            <a:r>
              <a:rPr lang="en-US" sz="1800" dirty="0"/>
              <a:t>EDI removes errors because there is no human intervention needed to send information. </a:t>
            </a:r>
            <a:endParaRPr lang="hr-HR" sz="1800" dirty="0"/>
          </a:p>
          <a:p>
            <a:endParaRPr lang="en-US" sz="1800" dirty="0"/>
          </a:p>
          <a:p>
            <a:r>
              <a:rPr lang="en-US" sz="1800" b="1" i="1" dirty="0">
                <a:solidFill>
                  <a:srgbClr val="5EBE7F"/>
                </a:solidFill>
              </a:rPr>
              <a:t>Greater efficiency</a:t>
            </a:r>
            <a:r>
              <a:rPr lang="en-US" sz="1800" dirty="0">
                <a:solidFill>
                  <a:srgbClr val="5EBE7F"/>
                </a:solidFill>
              </a:rPr>
              <a:t>. </a:t>
            </a:r>
            <a:r>
              <a:rPr lang="en-US" sz="1800" dirty="0"/>
              <a:t>EDI systems allow for the effective, efficient transmission of information. </a:t>
            </a:r>
            <a:endParaRPr lang="hr-HR" sz="1800" dirty="0"/>
          </a:p>
          <a:p>
            <a:endParaRPr lang="en-US" sz="1800" dirty="0"/>
          </a:p>
          <a:p>
            <a:r>
              <a:rPr lang="en-US" sz="1800" b="1" i="1" dirty="0">
                <a:solidFill>
                  <a:srgbClr val="5EBE7F"/>
                </a:solidFill>
              </a:rPr>
              <a:t>Greater reliability. </a:t>
            </a:r>
            <a:r>
              <a:rPr lang="en-US" sz="1800" dirty="0"/>
              <a:t>EDI systems enable business processes to be more reliable.</a:t>
            </a:r>
            <a:endParaRPr lang="hr-HR" sz="1800" dirty="0"/>
          </a:p>
          <a:p>
            <a:endParaRPr lang="en-US" sz="1800" dirty="0"/>
          </a:p>
          <a:p>
            <a:r>
              <a:rPr lang="en-US" sz="1800" b="1" i="1" dirty="0">
                <a:solidFill>
                  <a:srgbClr val="5EBE7F"/>
                </a:solidFill>
              </a:rPr>
              <a:t>Auditability. </a:t>
            </a:r>
            <a:r>
              <a:rPr lang="en-US" sz="1800" dirty="0"/>
              <a:t>Verifiable information is coming from a trustworthy source.</a:t>
            </a:r>
            <a:endParaRPr lang="hr-HR" sz="1800" dirty="0"/>
          </a:p>
          <a:p>
            <a:endParaRPr lang="en-US" sz="1800" dirty="0"/>
          </a:p>
          <a:p>
            <a:r>
              <a:rPr lang="en-US" sz="1800" b="1" i="1" dirty="0">
                <a:solidFill>
                  <a:srgbClr val="5EBE7F"/>
                </a:solidFill>
              </a:rPr>
              <a:t>Data integrity. </a:t>
            </a:r>
            <a:r>
              <a:rPr lang="en-US" sz="1800" dirty="0"/>
              <a:t>Data integrity is guaranteed because data in transit cannot be modified.</a:t>
            </a:r>
          </a:p>
        </p:txBody>
      </p:sp>
      <p:sp>
        <p:nvSpPr>
          <p:cNvPr id="5" name="Slide Number Placeholder 3">
            <a:extLst>
              <a:ext uri="{FF2B5EF4-FFF2-40B4-BE49-F238E27FC236}">
                <a16:creationId xmlns:a16="http://schemas.microsoft.com/office/drawing/2014/main" id="{8DF82635-71A2-4D01-A533-A79E6CDCB76E}"/>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7</a:t>
            </a:fld>
            <a:endParaRPr lang="en-US" dirty="0"/>
          </a:p>
        </p:txBody>
      </p:sp>
      <p:sp>
        <p:nvSpPr>
          <p:cNvPr id="8" name="Slide Number Placeholder 3">
            <a:extLst>
              <a:ext uri="{FF2B5EF4-FFF2-40B4-BE49-F238E27FC236}">
                <a16:creationId xmlns:a16="http://schemas.microsoft.com/office/drawing/2014/main" id="{4617F5F7-4C87-4D85-AC94-43CD5C29F4D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7</a:t>
            </a:fld>
            <a:endParaRPr lang="en-US" b="1" dirty="0"/>
          </a:p>
        </p:txBody>
      </p:sp>
      <p:sp>
        <p:nvSpPr>
          <p:cNvPr id="12" name="Rectangle 4">
            <a:extLst>
              <a:ext uri="{FF2B5EF4-FFF2-40B4-BE49-F238E27FC236}">
                <a16:creationId xmlns:a16="http://schemas.microsoft.com/office/drawing/2014/main" id="{DEBD41AE-0F45-4D46-8613-D5E4F39AC735}"/>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3" name="TekstniOkvir 8">
            <a:extLst>
              <a:ext uri="{FF2B5EF4-FFF2-40B4-BE49-F238E27FC236}">
                <a16:creationId xmlns:a16="http://schemas.microsoft.com/office/drawing/2014/main" id="{D094A111-D2F9-4EB8-9F8C-5BA15FF8F7C5}"/>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9608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descr="Slika na kojoj se prikazuje voda, nebo&#10;&#10;Opis je automatski generiran">
            <a:extLst>
              <a:ext uri="{FF2B5EF4-FFF2-40B4-BE49-F238E27FC236}">
                <a16:creationId xmlns:a16="http://schemas.microsoft.com/office/drawing/2014/main" id="{7D09E27A-380D-4223-BD3E-31C3C93321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91" r="23035"/>
          <a:stretch/>
        </p:blipFill>
        <p:spPr>
          <a:xfrm>
            <a:off x="6518280" y="-110062"/>
            <a:ext cx="5671115" cy="6858000"/>
          </a:xfrm>
          <a:prstGeom prst="rect">
            <a:avLst/>
          </a:prstGeom>
        </p:spPr>
      </p:pic>
      <p:sp>
        <p:nvSpPr>
          <p:cNvPr id="2" name="Title 1"/>
          <p:cNvSpPr>
            <a:spLocks noGrp="1"/>
          </p:cNvSpPr>
          <p:nvPr>
            <p:ph type="title" idx="4294967295"/>
          </p:nvPr>
        </p:nvSpPr>
        <p:spPr>
          <a:xfrm>
            <a:off x="557009" y="466345"/>
            <a:ext cx="5949239" cy="849313"/>
          </a:xfrm>
        </p:spPr>
        <p:txBody>
          <a:bodyPr>
            <a:normAutofit fontScale="90000"/>
          </a:bodyPr>
          <a:lstStyle/>
          <a:p>
            <a:pPr algn="l"/>
            <a:r>
              <a:rPr lang="en-US" dirty="0">
                <a:solidFill>
                  <a:srgbClr val="268CC0"/>
                </a:solidFill>
              </a:rPr>
              <a:t>The Business Benefits of </a:t>
            </a:r>
            <a:br>
              <a:rPr lang="hr-HR" dirty="0">
                <a:solidFill>
                  <a:srgbClr val="268CC0"/>
                </a:solidFill>
              </a:rPr>
            </a:br>
            <a:r>
              <a:rPr lang="en-US" dirty="0">
                <a:solidFill>
                  <a:srgbClr val="268CC0"/>
                </a:solidFill>
              </a:rPr>
              <a:t>EDI Systems </a:t>
            </a:r>
            <a:endParaRPr lang="en-US" sz="4400" dirty="0">
              <a:solidFill>
                <a:srgbClr val="268CC0"/>
              </a:solidFill>
            </a:endParaRPr>
          </a:p>
        </p:txBody>
      </p:sp>
      <p:sp>
        <p:nvSpPr>
          <p:cNvPr id="3" name="Content Placeholder 2"/>
          <p:cNvSpPr>
            <a:spLocks noGrp="1"/>
          </p:cNvSpPr>
          <p:nvPr>
            <p:ph sz="quarter" idx="4294967295"/>
          </p:nvPr>
        </p:nvSpPr>
        <p:spPr>
          <a:xfrm>
            <a:off x="625642" y="1970576"/>
            <a:ext cx="5470358" cy="4110628"/>
          </a:xfrm>
        </p:spPr>
        <p:txBody>
          <a:bodyPr>
            <a:normAutofit/>
          </a:bodyPr>
          <a:lstStyle/>
          <a:p>
            <a:pPr marL="0" indent="0">
              <a:buNone/>
            </a:pPr>
            <a:r>
              <a:rPr lang="en-US" sz="1800" b="1" dirty="0"/>
              <a:t>The right EDI system confers a significant competitive advantage to a company. How?</a:t>
            </a:r>
          </a:p>
          <a:p>
            <a:pPr>
              <a:buFont typeface="Arial" panose="020B0604020202020204" pitchFamily="34" charset="0"/>
              <a:buChar char="•"/>
            </a:pPr>
            <a:endParaRPr lang="en-US" sz="1800" dirty="0"/>
          </a:p>
          <a:p>
            <a:pPr>
              <a:buFont typeface="Arial" panose="020B0604020202020204" pitchFamily="34" charset="0"/>
              <a:buChar char="•"/>
            </a:pPr>
            <a:r>
              <a:rPr lang="en-US" sz="1800" dirty="0"/>
              <a:t>EDI systems allow a company to receive information faster so it can fill orders quickly and manage the supply chain seamlessly.</a:t>
            </a:r>
          </a:p>
          <a:p>
            <a:pPr>
              <a:buFont typeface="Arial" panose="020B0604020202020204" pitchFamily="34" charset="0"/>
              <a:buChar char="•"/>
            </a:pPr>
            <a:endParaRPr lang="en-US" sz="1800" dirty="0"/>
          </a:p>
          <a:p>
            <a:pPr>
              <a:buFont typeface="Arial" panose="020B0604020202020204" pitchFamily="34" charset="0"/>
              <a:buChar char="•"/>
            </a:pPr>
            <a:r>
              <a:rPr lang="en-US" sz="1800" dirty="0"/>
              <a:t>A company using EDI strategically can respond to customers’ needs speedily because it has access to current data.</a:t>
            </a:r>
          </a:p>
          <a:p>
            <a:pPr>
              <a:buFont typeface="Arial" panose="020B0604020202020204" pitchFamily="34" charset="0"/>
              <a:buChar char="•"/>
            </a:pPr>
            <a:endParaRPr lang="en-US" sz="1800" dirty="0"/>
          </a:p>
          <a:p>
            <a:pPr>
              <a:buFont typeface="Arial" panose="020B0604020202020204" pitchFamily="34" charset="0"/>
              <a:buChar char="•"/>
            </a:pPr>
            <a:r>
              <a:rPr lang="en-US" sz="1800" dirty="0"/>
              <a:t>EDI systems make it easier to do business with one company or many.</a:t>
            </a:r>
          </a:p>
        </p:txBody>
      </p:sp>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8</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8</a:t>
            </a:fld>
            <a:endParaRPr lang="en-US" b="1" dirty="0"/>
          </a:p>
        </p:txBody>
      </p:sp>
      <p:sp>
        <p:nvSpPr>
          <p:cNvPr id="10" name="TekstniOkvir 9">
            <a:extLst>
              <a:ext uri="{FF2B5EF4-FFF2-40B4-BE49-F238E27FC236}">
                <a16:creationId xmlns:a16="http://schemas.microsoft.com/office/drawing/2014/main" id="{1D6A6B87-784F-420F-9004-47573D1B49DC}"/>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4">
            <a:extLst>
              <a:ext uri="{FF2B5EF4-FFF2-40B4-BE49-F238E27FC236}">
                <a16:creationId xmlns:a16="http://schemas.microsoft.com/office/drawing/2014/main" id="{137779B2-2A6E-4699-A186-D080B2D29D60}"/>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a:t> </a:t>
            </a:r>
          </a:p>
        </p:txBody>
      </p:sp>
      <p:sp>
        <p:nvSpPr>
          <p:cNvPr id="12" name="TekstniOkvir 8">
            <a:extLst>
              <a:ext uri="{FF2B5EF4-FFF2-40B4-BE49-F238E27FC236}">
                <a16:creationId xmlns:a16="http://schemas.microsoft.com/office/drawing/2014/main" id="{C4EDFC65-9CC6-434E-A3F3-4406D7F8F222}"/>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649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4278" y="466345"/>
            <a:ext cx="5949239" cy="849313"/>
          </a:xfrm>
        </p:spPr>
        <p:txBody>
          <a:bodyPr>
            <a:normAutofit fontScale="90000"/>
          </a:bodyPr>
          <a:lstStyle/>
          <a:p>
            <a:pPr algn="l"/>
            <a:r>
              <a:rPr lang="en-US" dirty="0">
                <a:solidFill>
                  <a:srgbClr val="268CC0"/>
                </a:solidFill>
              </a:rPr>
              <a:t>EDI Systems Explained: </a:t>
            </a:r>
            <a:br>
              <a:rPr lang="hr-HR" dirty="0">
                <a:solidFill>
                  <a:srgbClr val="268CC0"/>
                </a:solidFill>
              </a:rPr>
            </a:br>
            <a:r>
              <a:rPr lang="en-US" dirty="0">
                <a:solidFill>
                  <a:srgbClr val="268CC0"/>
                </a:solidFill>
              </a:rPr>
              <a:t>Direct EDI</a:t>
            </a:r>
            <a:endParaRPr lang="en-US" sz="4400" dirty="0">
              <a:solidFill>
                <a:srgbClr val="268CC0"/>
              </a:solidFill>
            </a:endParaRPr>
          </a:p>
        </p:txBody>
      </p:sp>
      <p:sp>
        <p:nvSpPr>
          <p:cNvPr id="3" name="Content Placeholder 2"/>
          <p:cNvSpPr>
            <a:spLocks noGrp="1"/>
          </p:cNvSpPr>
          <p:nvPr>
            <p:ph sz="quarter" idx="4294967295"/>
          </p:nvPr>
        </p:nvSpPr>
        <p:spPr>
          <a:xfrm>
            <a:off x="612826" y="1887138"/>
            <a:ext cx="4455991" cy="3083723"/>
          </a:xfrm>
        </p:spPr>
        <p:txBody>
          <a:bodyPr>
            <a:normAutofit/>
          </a:bodyPr>
          <a:lstStyle/>
          <a:p>
            <a:pPr marL="0" indent="0">
              <a:buNone/>
            </a:pPr>
            <a:r>
              <a:rPr lang="en-US" sz="1800" dirty="0"/>
              <a:t>Direct EDI is a direct connection between two parties: the sender and the recipient.</a:t>
            </a:r>
          </a:p>
          <a:p>
            <a:pPr marL="0" indent="0">
              <a:buNone/>
            </a:pPr>
            <a:endParaRPr lang="en-US" sz="1800" dirty="0"/>
          </a:p>
          <a:p>
            <a:pPr marL="0" indent="0">
              <a:buNone/>
            </a:pPr>
            <a:r>
              <a:rPr lang="en-US" sz="1800" dirty="0"/>
              <a:t>This form of EDI makes the most sense for companies that send a large volume of documents to the same recipient over the course of a single day. </a:t>
            </a:r>
          </a:p>
        </p:txBody>
      </p:sp>
      <p:sp>
        <p:nvSpPr>
          <p:cNvPr id="4" name="Slide Number Placeholder 3">
            <a:extLst>
              <a:ext uri="{FF2B5EF4-FFF2-40B4-BE49-F238E27FC236}">
                <a16:creationId xmlns:a16="http://schemas.microsoft.com/office/drawing/2014/main" id="{BA21E884-59FF-4488-B88D-5DFB7805282F}"/>
              </a:ext>
            </a:extLst>
          </p:cNvPr>
          <p:cNvSpPr txBox="1">
            <a:spLocks/>
          </p:cNvSpPr>
          <p:nvPr/>
        </p:nvSpPr>
        <p:spPr>
          <a:xfrm>
            <a:off x="11364563" y="6407967"/>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smtClean="0"/>
              <a:pPr algn="ctr"/>
              <a:t>9</a:t>
            </a:fld>
            <a:endParaRPr lang="en-US" dirty="0"/>
          </a:p>
        </p:txBody>
      </p:sp>
      <p:sp>
        <p:nvSpPr>
          <p:cNvPr id="7" name="Slide Number Placeholder 3">
            <a:extLst>
              <a:ext uri="{FF2B5EF4-FFF2-40B4-BE49-F238E27FC236}">
                <a16:creationId xmlns:a16="http://schemas.microsoft.com/office/drawing/2014/main" id="{3456B184-25F0-4CE6-9F0E-7EC144DA15E6}"/>
              </a:ext>
            </a:extLst>
          </p:cNvPr>
          <p:cNvSpPr txBox="1">
            <a:spLocks/>
          </p:cNvSpPr>
          <p:nvPr/>
        </p:nvSpPr>
        <p:spPr>
          <a:xfrm>
            <a:off x="11366506" y="6408922"/>
            <a:ext cx="812800" cy="441324"/>
          </a:xfrm>
          <a:prstGeom prst="rect">
            <a:avLst/>
          </a:prstGeom>
        </p:spPr>
        <p:txBody>
          <a:bodyPr/>
          <a:lstStyle>
            <a:defPPr>
              <a:defRPr lang="en-US"/>
            </a:defPPr>
            <a:lvl1pPr marL="0" algn="l" defTabSz="914400" rtl="0" eaLnBrk="1" latinLnBrk="0" hangingPunct="1">
              <a:defRPr sz="1800" kern="12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A83942B-2981-4D11-8DB6-3FAF58970385}" type="slidenum">
              <a:rPr lang="en-US" b="1" smtClean="0"/>
              <a:pPr algn="ctr"/>
              <a:t>9</a:t>
            </a:fld>
            <a:endParaRPr lang="en-US" b="1" dirty="0"/>
          </a:p>
        </p:txBody>
      </p:sp>
      <p:sp>
        <p:nvSpPr>
          <p:cNvPr id="8" name="TekstniOkvir 7">
            <a:extLst>
              <a:ext uri="{FF2B5EF4-FFF2-40B4-BE49-F238E27FC236}">
                <a16:creationId xmlns:a16="http://schemas.microsoft.com/office/drawing/2014/main" id="{B6692C75-B593-4365-961C-B756C42AE037}"/>
              </a:ext>
            </a:extLst>
          </p:cNvPr>
          <p:cNvSpPr txBox="1"/>
          <p:nvPr/>
        </p:nvSpPr>
        <p:spPr>
          <a:xfrm>
            <a:off x="503318" y="6501717"/>
            <a:ext cx="5949239" cy="246221"/>
          </a:xfrm>
          <a:prstGeom prst="rect">
            <a:avLst/>
          </a:prstGeom>
          <a:no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upa 29">
            <a:extLst>
              <a:ext uri="{FF2B5EF4-FFF2-40B4-BE49-F238E27FC236}">
                <a16:creationId xmlns:a16="http://schemas.microsoft.com/office/drawing/2014/main" id="{ADA7217B-F845-49F7-8C23-F3EBE724FFA7}"/>
              </a:ext>
            </a:extLst>
          </p:cNvPr>
          <p:cNvGrpSpPr/>
          <p:nvPr/>
        </p:nvGrpSpPr>
        <p:grpSpPr>
          <a:xfrm>
            <a:off x="5959266" y="732706"/>
            <a:ext cx="5546132" cy="5392588"/>
            <a:chOff x="6313218" y="1069173"/>
            <a:chExt cx="5033358" cy="4894010"/>
          </a:xfrm>
        </p:grpSpPr>
        <p:sp>
          <p:nvSpPr>
            <p:cNvPr id="26" name="Bločni luk 25">
              <a:extLst>
                <a:ext uri="{FF2B5EF4-FFF2-40B4-BE49-F238E27FC236}">
                  <a16:creationId xmlns:a16="http://schemas.microsoft.com/office/drawing/2014/main" id="{6DD0456A-24E5-4097-B299-38A0A898D95E}"/>
                </a:ext>
              </a:extLst>
            </p:cNvPr>
            <p:cNvSpPr/>
            <p:nvPr/>
          </p:nvSpPr>
          <p:spPr>
            <a:xfrm>
              <a:off x="6940732" y="1644526"/>
              <a:ext cx="3770026" cy="3770026"/>
            </a:xfrm>
            <a:prstGeom prst="blockArc">
              <a:avLst>
                <a:gd name="adj1" fmla="val 10799415"/>
                <a:gd name="adj2" fmla="val 16136377"/>
                <a:gd name="adj3" fmla="val 4637"/>
              </a:avLst>
            </a:prstGeom>
            <a:solidFill>
              <a:srgbClr val="A5B1C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Bločni luk 26">
              <a:extLst>
                <a:ext uri="{FF2B5EF4-FFF2-40B4-BE49-F238E27FC236}">
                  <a16:creationId xmlns:a16="http://schemas.microsoft.com/office/drawing/2014/main" id="{0FBDEE15-A92C-4A33-8FF0-A929DEABB834}"/>
                </a:ext>
              </a:extLst>
            </p:cNvPr>
            <p:cNvSpPr/>
            <p:nvPr/>
          </p:nvSpPr>
          <p:spPr>
            <a:xfrm>
              <a:off x="6940732" y="1644811"/>
              <a:ext cx="3770026" cy="3770026"/>
            </a:xfrm>
            <a:prstGeom prst="blockArc">
              <a:avLst>
                <a:gd name="adj1" fmla="val 5400000"/>
                <a:gd name="adj2" fmla="val 10800000"/>
                <a:gd name="adj3" fmla="val 4637"/>
              </a:avLst>
            </a:prstGeom>
            <a:solidFill>
              <a:srgbClr val="A5B1C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Bločni luk 27">
              <a:extLst>
                <a:ext uri="{FF2B5EF4-FFF2-40B4-BE49-F238E27FC236}">
                  <a16:creationId xmlns:a16="http://schemas.microsoft.com/office/drawing/2014/main" id="{45040863-6187-41E6-81A8-0E2CB6B10E35}"/>
                </a:ext>
              </a:extLst>
            </p:cNvPr>
            <p:cNvSpPr/>
            <p:nvPr/>
          </p:nvSpPr>
          <p:spPr>
            <a:xfrm>
              <a:off x="6940732" y="1644811"/>
              <a:ext cx="3770026" cy="3770026"/>
            </a:xfrm>
            <a:prstGeom prst="blockArc">
              <a:avLst>
                <a:gd name="adj1" fmla="val 0"/>
                <a:gd name="adj2" fmla="val 5400000"/>
                <a:gd name="adj3" fmla="val 4637"/>
              </a:avLst>
            </a:prstGeom>
            <a:solidFill>
              <a:srgbClr val="A5B1C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Bločni luk 28">
              <a:extLst>
                <a:ext uri="{FF2B5EF4-FFF2-40B4-BE49-F238E27FC236}">
                  <a16:creationId xmlns:a16="http://schemas.microsoft.com/office/drawing/2014/main" id="{5E1804A8-5C1F-4F4E-B27E-790DB2F5AFEA}"/>
                </a:ext>
              </a:extLst>
            </p:cNvPr>
            <p:cNvSpPr/>
            <p:nvPr/>
          </p:nvSpPr>
          <p:spPr>
            <a:xfrm>
              <a:off x="6940732" y="1644526"/>
              <a:ext cx="3770026" cy="3770026"/>
            </a:xfrm>
            <a:prstGeom prst="blockArc">
              <a:avLst>
                <a:gd name="adj1" fmla="val 16136377"/>
                <a:gd name="adj2" fmla="val 585"/>
                <a:gd name="adj3" fmla="val 4637"/>
              </a:avLst>
            </a:prstGeom>
            <a:solidFill>
              <a:srgbClr val="A5B1C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0" name="Grupa 9">
              <a:extLst>
                <a:ext uri="{FF2B5EF4-FFF2-40B4-BE49-F238E27FC236}">
                  <a16:creationId xmlns:a16="http://schemas.microsoft.com/office/drawing/2014/main" id="{7ECD2F84-4F88-4B93-BB4A-3E32B84BC485}"/>
                </a:ext>
              </a:extLst>
            </p:cNvPr>
            <p:cNvGrpSpPr/>
            <p:nvPr/>
          </p:nvGrpSpPr>
          <p:grpSpPr>
            <a:xfrm>
              <a:off x="7951922" y="2524994"/>
              <a:ext cx="1907022" cy="1907022"/>
              <a:chOff x="3853365" y="1439576"/>
              <a:chExt cx="1577613" cy="1577613"/>
            </a:xfrm>
          </p:grpSpPr>
          <p:sp>
            <p:nvSpPr>
              <p:cNvPr id="23" name="Elipsa 22">
                <a:extLst>
                  <a:ext uri="{FF2B5EF4-FFF2-40B4-BE49-F238E27FC236}">
                    <a16:creationId xmlns:a16="http://schemas.microsoft.com/office/drawing/2014/main" id="{951EEC37-94F9-4FBD-988D-DB293BBB3E8F}"/>
                  </a:ext>
                </a:extLst>
              </p:cNvPr>
              <p:cNvSpPr/>
              <p:nvPr/>
            </p:nvSpPr>
            <p:spPr>
              <a:xfrm>
                <a:off x="3853365" y="1439576"/>
                <a:ext cx="1577613" cy="1577613"/>
              </a:xfrm>
              <a:prstGeom prst="ellipse">
                <a:avLst/>
              </a:prstGeom>
              <a:solidFill>
                <a:srgbClr val="5EBE7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Elipsa 5">
                <a:extLst>
                  <a:ext uri="{FF2B5EF4-FFF2-40B4-BE49-F238E27FC236}">
                    <a16:creationId xmlns:a16="http://schemas.microsoft.com/office/drawing/2014/main" id="{1CD9F5DD-97EC-4D16-8DF7-EAFFB97A249B}"/>
                  </a:ext>
                </a:extLst>
              </p:cNvPr>
              <p:cNvSpPr txBox="1"/>
              <p:nvPr/>
            </p:nvSpPr>
            <p:spPr>
              <a:xfrm>
                <a:off x="4084401" y="1670612"/>
                <a:ext cx="1115541" cy="1115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EDI System</a:t>
                </a:r>
              </a:p>
            </p:txBody>
          </p:sp>
        </p:grpSp>
        <p:grpSp>
          <p:nvGrpSpPr>
            <p:cNvPr id="11" name="Grupa 10">
              <a:extLst>
                <a:ext uri="{FF2B5EF4-FFF2-40B4-BE49-F238E27FC236}">
                  <a16:creationId xmlns:a16="http://schemas.microsoft.com/office/drawing/2014/main" id="{38306B75-2FF1-4B94-B955-F53ED3AAF931}"/>
                </a:ext>
              </a:extLst>
            </p:cNvPr>
            <p:cNvGrpSpPr/>
            <p:nvPr/>
          </p:nvGrpSpPr>
          <p:grpSpPr>
            <a:xfrm>
              <a:off x="8237975" y="1069173"/>
              <a:ext cx="1334916" cy="1334916"/>
              <a:chOff x="4059009" y="1173"/>
              <a:chExt cx="1104329" cy="1104329"/>
            </a:xfrm>
          </p:grpSpPr>
          <p:sp>
            <p:nvSpPr>
              <p:cNvPr id="21" name="Elipsa 20">
                <a:extLst>
                  <a:ext uri="{FF2B5EF4-FFF2-40B4-BE49-F238E27FC236}">
                    <a16:creationId xmlns:a16="http://schemas.microsoft.com/office/drawing/2014/main" id="{D1EF72B4-D8D3-4653-B656-5D59D781EB16}"/>
                  </a:ext>
                </a:extLst>
              </p:cNvPr>
              <p:cNvSpPr/>
              <p:nvPr/>
            </p:nvSpPr>
            <p:spPr>
              <a:xfrm>
                <a:off x="4059009" y="1173"/>
                <a:ext cx="1104329" cy="1104329"/>
              </a:xfrm>
              <a:prstGeom prst="ellipse">
                <a:avLst/>
              </a:prstGeom>
              <a:solidFill>
                <a:srgbClr val="5EBE7F"/>
              </a:solidFill>
              <a:ln>
                <a:solidFill>
                  <a:srgbClr val="5EBE7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2" name="Elipsa 7">
                <a:extLst>
                  <a:ext uri="{FF2B5EF4-FFF2-40B4-BE49-F238E27FC236}">
                    <a16:creationId xmlns:a16="http://schemas.microsoft.com/office/drawing/2014/main" id="{14B2198D-D094-448C-B192-EBCDBE60AABE}"/>
                  </a:ext>
                </a:extLst>
              </p:cNvPr>
              <p:cNvSpPr txBox="1"/>
              <p:nvPr/>
            </p:nvSpPr>
            <p:spPr>
              <a:xfrm>
                <a:off x="4220734" y="162898"/>
                <a:ext cx="780879" cy="780879"/>
              </a:xfrm>
              <a:prstGeom prst="rect">
                <a:avLst/>
              </a:prstGeom>
              <a:solidFill>
                <a:srgbClr val="5EBE7F"/>
              </a:solid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Purchase Order</a:t>
                </a:r>
              </a:p>
            </p:txBody>
          </p:sp>
        </p:grpSp>
        <p:grpSp>
          <p:nvGrpSpPr>
            <p:cNvPr id="12" name="Grupa 11">
              <a:extLst>
                <a:ext uri="{FF2B5EF4-FFF2-40B4-BE49-F238E27FC236}">
                  <a16:creationId xmlns:a16="http://schemas.microsoft.com/office/drawing/2014/main" id="{34A0C54E-A24F-4401-B804-4AF646046B2D}"/>
                </a:ext>
              </a:extLst>
            </p:cNvPr>
            <p:cNvGrpSpPr/>
            <p:nvPr/>
          </p:nvGrpSpPr>
          <p:grpSpPr>
            <a:xfrm>
              <a:off x="10011660" y="2811047"/>
              <a:ext cx="1334916" cy="1334916"/>
              <a:chOff x="5765055" y="1676218"/>
              <a:chExt cx="1104329" cy="1104329"/>
            </a:xfrm>
          </p:grpSpPr>
          <p:sp>
            <p:nvSpPr>
              <p:cNvPr id="19" name="Elipsa 18">
                <a:extLst>
                  <a:ext uri="{FF2B5EF4-FFF2-40B4-BE49-F238E27FC236}">
                    <a16:creationId xmlns:a16="http://schemas.microsoft.com/office/drawing/2014/main" id="{CCA2B6F6-B0AC-47AB-8B9C-BC0B3B97AAF4}"/>
                  </a:ext>
                </a:extLst>
              </p:cNvPr>
              <p:cNvSpPr/>
              <p:nvPr/>
            </p:nvSpPr>
            <p:spPr>
              <a:xfrm>
                <a:off x="5765055" y="1676218"/>
                <a:ext cx="1104329" cy="1104329"/>
              </a:xfrm>
              <a:prstGeom prst="ellipse">
                <a:avLst/>
              </a:prstGeom>
              <a:solidFill>
                <a:srgbClr val="5EBE7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ipsa 9">
                <a:extLst>
                  <a:ext uri="{FF2B5EF4-FFF2-40B4-BE49-F238E27FC236}">
                    <a16:creationId xmlns:a16="http://schemas.microsoft.com/office/drawing/2014/main" id="{25C5D226-E8DA-476D-B5B6-EC17FB9A58E3}"/>
                  </a:ext>
                </a:extLst>
              </p:cNvPr>
              <p:cNvSpPr txBox="1"/>
              <p:nvPr/>
            </p:nvSpPr>
            <p:spPr>
              <a:xfrm>
                <a:off x="5926780" y="1837943"/>
                <a:ext cx="780879" cy="780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Receiving Company</a:t>
                </a:r>
              </a:p>
            </p:txBody>
          </p:sp>
        </p:grpSp>
        <p:grpSp>
          <p:nvGrpSpPr>
            <p:cNvPr id="13" name="Grupa 12">
              <a:extLst>
                <a:ext uri="{FF2B5EF4-FFF2-40B4-BE49-F238E27FC236}">
                  <a16:creationId xmlns:a16="http://schemas.microsoft.com/office/drawing/2014/main" id="{1F3A84A4-2604-4CB5-88DF-CC6E5CFA8C6B}"/>
                </a:ext>
              </a:extLst>
            </p:cNvPr>
            <p:cNvGrpSpPr/>
            <p:nvPr/>
          </p:nvGrpSpPr>
          <p:grpSpPr>
            <a:xfrm>
              <a:off x="8237975" y="4628267"/>
              <a:ext cx="1334916" cy="1334916"/>
              <a:chOff x="4090007" y="3509758"/>
              <a:chExt cx="1104329" cy="1104329"/>
            </a:xfrm>
          </p:grpSpPr>
          <p:sp>
            <p:nvSpPr>
              <p:cNvPr id="17" name="Elipsa 16">
                <a:extLst>
                  <a:ext uri="{FF2B5EF4-FFF2-40B4-BE49-F238E27FC236}">
                    <a16:creationId xmlns:a16="http://schemas.microsoft.com/office/drawing/2014/main" id="{2D812856-1F32-4798-83A3-3164EDD925C4}"/>
                  </a:ext>
                </a:extLst>
              </p:cNvPr>
              <p:cNvSpPr/>
              <p:nvPr/>
            </p:nvSpPr>
            <p:spPr>
              <a:xfrm>
                <a:off x="4090007" y="3509758"/>
                <a:ext cx="1104329" cy="1104329"/>
              </a:xfrm>
              <a:prstGeom prst="ellipse">
                <a:avLst/>
              </a:prstGeom>
              <a:solidFill>
                <a:srgbClr val="5EBE7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ipsa 11">
                <a:extLst>
                  <a:ext uri="{FF2B5EF4-FFF2-40B4-BE49-F238E27FC236}">
                    <a16:creationId xmlns:a16="http://schemas.microsoft.com/office/drawing/2014/main" id="{CEF18F96-C828-4E01-8192-68EA01A0A42A}"/>
                  </a:ext>
                </a:extLst>
              </p:cNvPr>
              <p:cNvSpPr txBox="1"/>
              <p:nvPr/>
            </p:nvSpPr>
            <p:spPr>
              <a:xfrm>
                <a:off x="4251732" y="3751382"/>
                <a:ext cx="780879" cy="657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Invoice</a:t>
                </a:r>
              </a:p>
            </p:txBody>
          </p:sp>
        </p:grpSp>
        <p:grpSp>
          <p:nvGrpSpPr>
            <p:cNvPr id="14" name="Grupa 13">
              <a:extLst>
                <a:ext uri="{FF2B5EF4-FFF2-40B4-BE49-F238E27FC236}">
                  <a16:creationId xmlns:a16="http://schemas.microsoft.com/office/drawing/2014/main" id="{59FC6297-F965-4B14-86E4-4097DD5B5F30}"/>
                </a:ext>
              </a:extLst>
            </p:cNvPr>
            <p:cNvGrpSpPr/>
            <p:nvPr/>
          </p:nvGrpSpPr>
          <p:grpSpPr>
            <a:xfrm>
              <a:off x="6313218" y="2811047"/>
              <a:ext cx="1334916" cy="1334916"/>
              <a:chOff x="2414960" y="1676218"/>
              <a:chExt cx="1104329" cy="1104329"/>
            </a:xfrm>
          </p:grpSpPr>
          <p:sp>
            <p:nvSpPr>
              <p:cNvPr id="15" name="Elipsa 14">
                <a:extLst>
                  <a:ext uri="{FF2B5EF4-FFF2-40B4-BE49-F238E27FC236}">
                    <a16:creationId xmlns:a16="http://schemas.microsoft.com/office/drawing/2014/main" id="{B63099A9-4FF1-44BA-94F5-48AE9E6594AC}"/>
                  </a:ext>
                </a:extLst>
              </p:cNvPr>
              <p:cNvSpPr/>
              <p:nvPr/>
            </p:nvSpPr>
            <p:spPr>
              <a:xfrm>
                <a:off x="2414960" y="1676218"/>
                <a:ext cx="1104329" cy="1104329"/>
              </a:xfrm>
              <a:prstGeom prst="ellipse">
                <a:avLst/>
              </a:prstGeom>
              <a:solidFill>
                <a:srgbClr val="5EBE7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Elipsa 13">
                <a:extLst>
                  <a:ext uri="{FF2B5EF4-FFF2-40B4-BE49-F238E27FC236}">
                    <a16:creationId xmlns:a16="http://schemas.microsoft.com/office/drawing/2014/main" id="{965EDCF2-513A-4CED-8173-C089723FD08E}"/>
                  </a:ext>
                </a:extLst>
              </p:cNvPr>
              <p:cNvSpPr txBox="1"/>
              <p:nvPr/>
            </p:nvSpPr>
            <p:spPr>
              <a:xfrm>
                <a:off x="2576685" y="1837943"/>
                <a:ext cx="780879" cy="780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Company A</a:t>
                </a:r>
              </a:p>
            </p:txBody>
          </p:sp>
        </p:grpSp>
      </p:grpSp>
      <p:sp>
        <p:nvSpPr>
          <p:cNvPr id="31" name="Rectangle 4">
            <a:extLst>
              <a:ext uri="{FF2B5EF4-FFF2-40B4-BE49-F238E27FC236}">
                <a16:creationId xmlns:a16="http://schemas.microsoft.com/office/drawing/2014/main" id="{BE579890-0F60-44F6-B08A-7D0174E7DF4B}"/>
              </a:ext>
            </a:extLst>
          </p:cNvPr>
          <p:cNvSpPr>
            <a:spLocks noChangeArrowheads="1"/>
          </p:cNvSpPr>
          <p:nvPr/>
        </p:nvSpPr>
        <p:spPr bwMode="auto">
          <a:xfrm>
            <a:off x="0" y="6391657"/>
            <a:ext cx="12192000" cy="466343"/>
          </a:xfrm>
          <a:prstGeom prst="rect">
            <a:avLst/>
          </a:prstGeom>
          <a:solidFill>
            <a:srgbClr val="268C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b="1" dirty="0"/>
              <a:t> </a:t>
            </a:r>
          </a:p>
        </p:txBody>
      </p:sp>
      <p:sp>
        <p:nvSpPr>
          <p:cNvPr id="32" name="TekstniOkvir 8">
            <a:extLst>
              <a:ext uri="{FF2B5EF4-FFF2-40B4-BE49-F238E27FC236}">
                <a16:creationId xmlns:a16="http://schemas.microsoft.com/office/drawing/2014/main" id="{F12ECF38-FAA8-446E-BEB2-F9F33D3887CF}"/>
              </a:ext>
            </a:extLst>
          </p:cNvPr>
          <p:cNvSpPr txBox="1"/>
          <p:nvPr/>
        </p:nvSpPr>
        <p:spPr>
          <a:xfrm>
            <a:off x="204983" y="6481989"/>
            <a:ext cx="5949239" cy="246221"/>
          </a:xfrm>
          <a:prstGeom prst="rect">
            <a:avLst/>
          </a:prstGeom>
          <a:solidFill>
            <a:srgbClr val="268CC0"/>
          </a:solidFill>
        </p:spPr>
        <p:txBody>
          <a:bodyPr wrap="square" rtlCol="0">
            <a:spAutoFit/>
          </a:bodyPr>
          <a:lstStyle/>
          <a:p>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Provided by Remedi</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r-HR" sz="1000" b="1"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EDI Systems</a:t>
            </a:r>
            <a:endPar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29008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Prilagođeno 1">
      <a:dk1>
        <a:sysClr val="windowText" lastClr="000000"/>
      </a:dk1>
      <a:lt1>
        <a:sysClr val="window" lastClr="FFFFFF"/>
      </a:lt1>
      <a:dk2>
        <a:srgbClr val="0066CC"/>
      </a:dk2>
      <a:lt2>
        <a:srgbClr val="CFE0CF"/>
      </a:lt2>
      <a:accent1>
        <a:srgbClr val="527D55"/>
      </a:accent1>
      <a:accent2>
        <a:srgbClr val="AAC7AC"/>
      </a:accent2>
      <a:accent3>
        <a:srgbClr val="66A7B8"/>
      </a:accent3>
      <a:accent4>
        <a:srgbClr val="66A7B8"/>
      </a:accent4>
      <a:accent5>
        <a:srgbClr val="527D55"/>
      </a:accent5>
      <a:accent6>
        <a:srgbClr val="CFE0CF"/>
      </a:accent6>
      <a:hlink>
        <a:srgbClr val="002060"/>
      </a:hlink>
      <a:folHlink>
        <a:srgbClr val="002060"/>
      </a:folHlink>
    </a:clrScheme>
    <a:fontScheme name="Prilagođeno 1">
      <a:majorFont>
        <a:latin typeface="open sans bold"/>
        <a:ea typeface=""/>
        <a:cs typeface=""/>
      </a:majorFont>
      <a:minorFont>
        <a:latin typeface="open san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3DBCC92DF1844EBF00856F06E91C8B" ma:contentTypeVersion="13" ma:contentTypeDescription="Create a new document." ma:contentTypeScope="" ma:versionID="88045630e671b2b9709d5b0b8eaa7735">
  <xsd:schema xmlns:xsd="http://www.w3.org/2001/XMLSchema" xmlns:xs="http://www.w3.org/2001/XMLSchema" xmlns:p="http://schemas.microsoft.com/office/2006/metadata/properties" xmlns:ns3="f248f4f0-ceab-45bb-bdb9-dfe84f6f3db2" xmlns:ns4="30927531-a0bb-45c6-8aa8-d349328e2c06" targetNamespace="http://schemas.microsoft.com/office/2006/metadata/properties" ma:root="true" ma:fieldsID="64b68dd22af6f391a8876abf51264254" ns3:_="" ns4:_="">
    <xsd:import namespace="f248f4f0-ceab-45bb-bdb9-dfe84f6f3db2"/>
    <xsd:import namespace="30927531-a0bb-45c6-8aa8-d349328e2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f4f0-ceab-45bb-bdb9-dfe84f6f3db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927531-a0bb-45c6-8aa8-d349328e2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81D3C-DAC8-4D50-977A-61D45907012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8C1BA9-156F-4655-8AF8-C62768470AC6}">
  <ds:schemaRefs>
    <ds:schemaRef ds:uri="http://schemas.microsoft.com/sharepoint/v3/contenttype/forms"/>
  </ds:schemaRefs>
</ds:datastoreItem>
</file>

<file path=customXml/itemProps3.xml><?xml version="1.0" encoding="utf-8"?>
<ds:datastoreItem xmlns:ds="http://schemas.openxmlformats.org/officeDocument/2006/customXml" ds:itemID="{228930C4-F771-42B9-AB41-7CA7E63C1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f4f0-ceab-45bb-bdb9-dfe84f6f3db2"/>
    <ds:schemaRef ds:uri="30927531-a0bb-45c6-8aa8-d349328e2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Civic</Template>
  <TotalTime>1293</TotalTime>
  <Words>1214</Words>
  <Application>Microsoft Office PowerPoint</Application>
  <PresentationFormat>Widescreen</PresentationFormat>
  <Paragraphs>201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open sans</vt:lpstr>
      <vt:lpstr>open sans</vt:lpstr>
      <vt:lpstr>open sans bold</vt:lpstr>
      <vt:lpstr>Wingdings</vt:lpstr>
      <vt:lpstr>Wingdings 2</vt:lpstr>
      <vt:lpstr>Civic</vt:lpstr>
      <vt:lpstr>EDI Systems  What They Are and Why They Matter</vt:lpstr>
      <vt:lpstr>What Is an EDI System?</vt:lpstr>
      <vt:lpstr>What Components Do You  Need for an EDI System?</vt:lpstr>
      <vt:lpstr>How Do EDI  Systems Work?</vt:lpstr>
      <vt:lpstr>EDI Systems in Action:  AN EXAMPLE</vt:lpstr>
      <vt:lpstr>Why Use EDI Systems? </vt:lpstr>
      <vt:lpstr>Why Use EDI Systems? </vt:lpstr>
      <vt:lpstr>The Business Benefits of  EDI Systems </vt:lpstr>
      <vt:lpstr>EDI Systems Explained:  Direct EDI</vt:lpstr>
      <vt:lpstr> EDI Systems Explained: Value-Added Network (VAN)</vt:lpstr>
      <vt:lpstr> EDI Explained: AS2</vt:lpstr>
      <vt:lpstr> EDI Explained: EDI via FTP/VPN</vt:lpstr>
      <vt:lpstr>EDI Explained: Web EDI</vt:lpstr>
      <vt:lpstr>EDI Explained: On-Premises EDI</vt:lpstr>
      <vt:lpstr>EDI Explained: Outsourced/Managed Services EDI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Sarfin</dc:creator>
  <cp:lastModifiedBy>Brooke Lester</cp:lastModifiedBy>
  <cp:revision>52</cp:revision>
  <dcterms:created xsi:type="dcterms:W3CDTF">2019-07-09T02:34:18Z</dcterms:created>
  <dcterms:modified xsi:type="dcterms:W3CDTF">2020-07-01T17:37:22Z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0x010100A03DBCC92DF1844EBF00856F06E91C8B</vt:lpwstr>
  </property>
</Properties>
</file>